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ustom.xml" Type="http://schemas.openxmlformats.org/officeDocument/2006/relationships/custom-properties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56500"/>
  <p:notesSz cx="7556500" cy="10693400"/>
  <p:defaultTextStyle>
    <a:defPPr>
      <a:defRPr altLang="pt-BR" lang="pt-BR"/>
    </a:defPPr>
    <a:lvl1pPr algn="l" defTabSz="914311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311" eaLnBrk="1" hangingPunct="1" latinLnBrk="0" marL="457156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311" eaLnBrk="1" hangingPunct="1" latinLnBrk="0" marL="914311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311" eaLnBrk="1" hangingPunct="1" latinLnBrk="0" marL="1371467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311" eaLnBrk="1" hangingPunct="1" latinLnBrk="0" marL="1828622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311" eaLnBrk="1" hangingPunct="1" latinLnBrk="0" marL="2285778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311" eaLnBrk="1" hangingPunct="1" latinLnBrk="0" marL="2742933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311" eaLnBrk="1" hangingPunct="1" latinLnBrk="0" marL="3200089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311" eaLnBrk="1" hangingPunct="1" latinLnBrk="0" marL="3657245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0AB26408-DC75-4E31-92A4-0A9E90DD6C59}" name="Seção Padrão">
          <p14:sldIdLst>
            <p14:sldId id="261"/>
            <p14:sldId id="291"/>
            <p14:sldId id="292"/>
            <p14:sldId id="294"/>
            <p14:sldId id="290"/>
            <p14:sldId id="28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93"/>
            <p14:sldId id="295"/>
            <p14:sldId id="304"/>
            <p14:sldId id="303"/>
            <p14:sldId id="301"/>
            <p14:sldId id="302"/>
            <p14:sldId id="300"/>
            <p14:sldId id="299"/>
            <p14:sldId id="298"/>
            <p14:sldId id="296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35">
          <p15:clr>
            <a:srgbClr val="A4A3A4"/>
          </p15:clr>
        </p15:guide>
        <p15:guide id="2" pos="30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d="100" n="99"/>
          <a:sy d="100" n="99"/>
        </p:scale>
        <p:origin x="1464" y="72"/>
      </p:cViewPr>
      <p:guideLst>
        <p:guide orient="horz" pos="2035"/>
        <p:guide pos="3057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671690"/>
            <a:ext cx="9089390" cy="4701822"/>
          </a:xfrm>
        </p:spPr>
        <p:txBody>
          <a:bodyPr anchor="b" numCol="1">
            <a:noAutofit/>
          </a:bodyPr>
          <a:lstStyle>
            <a:lvl1pPr>
              <a:lnSpc>
                <a:spcPct val="100000"/>
              </a:lnSpc>
              <a:defRPr sz="91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604010" y="5457472"/>
            <a:ext cx="7485380" cy="1343378"/>
          </a:xfrm>
        </p:spPr>
        <p:txBody>
          <a:bodyPr numCol="1">
            <a:normAutofit/>
          </a:bodyPr>
          <a:lstStyle>
            <a:lvl1pPr algn="ctr" indent="0" marL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52139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042782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564173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085564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606954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3128345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649736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4171127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pt-BR" lang="pt-BR" smtClean="0"/>
              <a:t>Clique para editar o estilo do subtítulo mestre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idx="11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9" name="Footer Placeholder 8"/>
          <p:cNvSpPr>
            <a:spLocks noGrp="1"/>
          </p:cNvSpPr>
          <p:nvPr>
            <p:ph idx="12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7752716" y="302612"/>
            <a:ext cx="2406016" cy="6447514"/>
          </a:xfrm>
        </p:spPr>
        <p:txBody>
          <a:bodyPr numCol="1" vert="eaVert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534670" y="302612"/>
            <a:ext cx="7039822" cy="6447514"/>
          </a:xfrm>
        </p:spPr>
        <p:txBody>
          <a:bodyPr numCol="1" vert="eaVert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charset="0" pitchFamily="34" typeface="Arial"/>
              <a:buChar char="•"/>
              <a:defRPr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1511300"/>
            <a:ext cx="9089390" cy="2760222"/>
          </a:xfrm>
        </p:spPr>
        <p:txBody>
          <a:bodyPr anchor="b" numCol="1"/>
          <a:lstStyle>
            <a:lvl1pPr algn="ctr" defTabSz="1042782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dirty="0" kern="1200" lang="en-US" smtClean="0" sz="5500">
                <a:solidFill>
                  <a:schemeClr val="tx2"/>
                </a:solidFill>
                <a:effectLst>
                  <a:outerShdw algn="t" blurRad="63500" dir="5400000" dist="381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44705" y="4483174"/>
            <a:ext cx="9089390" cy="1247172"/>
          </a:xfrm>
        </p:spPr>
        <p:txBody>
          <a:bodyPr anchor="t" numCol="1"/>
          <a:lstStyle>
            <a:lvl1pPr algn="ctr" indent="0" marL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indent="0" marL="521391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indent="0" marL="1042782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564173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208556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60695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3128345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649736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4171127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7" name="Oval 6"/>
          <p:cNvSpPr/>
          <p:nvPr/>
        </p:nvSpPr>
        <p:spPr>
          <a:xfrm>
            <a:off x="5257589" y="4323997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1508" y="4323997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4785" y="4323997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5435812" y="1763184"/>
            <a:ext cx="4722918" cy="4986941"/>
          </a:xfrm>
        </p:spPr>
        <p:txBody>
          <a:bodyPr numCol="1"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9" name="Content Placeholder 8"/>
          <p:cNvSpPr>
            <a:spLocks noGrp="1"/>
          </p:cNvSpPr>
          <p:nvPr>
            <p:ph idx="13" sz="quarter"/>
          </p:nvPr>
        </p:nvSpPr>
        <p:spPr>
          <a:xfrm>
            <a:off x="427737" y="1763183"/>
            <a:ext cx="4726483" cy="4987290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altLang="pt-BR"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534670" y="1763184"/>
            <a:ext cx="4724775" cy="671689"/>
          </a:xfrm>
        </p:spPr>
        <p:txBody>
          <a:bodyPr anchor="b" numCol="1">
            <a:noAutofit/>
          </a:bodyPr>
          <a:lstStyle>
            <a:lvl1pPr algn="ctr" indent="0" marL="0">
              <a:buNone/>
              <a:defRPr b="0" sz="2700"/>
            </a:lvl1pPr>
            <a:lvl2pPr indent="0" marL="521391">
              <a:buNone/>
              <a:defRPr b="1" sz="2300"/>
            </a:lvl2pPr>
            <a:lvl3pPr indent="0" marL="1042782">
              <a:buNone/>
              <a:defRPr b="1" sz="2100"/>
            </a:lvl3pPr>
            <a:lvl4pPr indent="0" marL="1564173">
              <a:buNone/>
              <a:defRPr b="1" sz="1800"/>
            </a:lvl4pPr>
            <a:lvl5pPr indent="0" marL="2085564">
              <a:buNone/>
              <a:defRPr b="1" sz="1800"/>
            </a:lvl5pPr>
            <a:lvl6pPr indent="0" marL="2606954">
              <a:buNone/>
              <a:defRPr b="1" sz="1800"/>
            </a:lvl6pPr>
            <a:lvl7pPr indent="0" marL="3128345">
              <a:buNone/>
              <a:defRPr b="1" sz="1800"/>
            </a:lvl7pPr>
            <a:lvl8pPr indent="0" marL="3649736">
              <a:buNone/>
              <a:defRPr b="1" sz="1800"/>
            </a:lvl8pPr>
            <a:lvl9pPr indent="0" marL="4171127">
              <a:buNone/>
              <a:defRPr b="1" sz="18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5435812" y="1763184"/>
            <a:ext cx="4726631" cy="671689"/>
          </a:xfrm>
        </p:spPr>
        <p:txBody>
          <a:bodyPr anchor="b" numCol="1">
            <a:noAutofit/>
          </a:bodyPr>
          <a:lstStyle>
            <a:lvl1pPr algn="ctr" indent="0" marL="0">
              <a:buNone/>
              <a:defRPr b="0" sz="2700"/>
            </a:lvl1pPr>
            <a:lvl2pPr indent="0" marL="521391">
              <a:buNone/>
              <a:defRPr b="1" sz="2300"/>
            </a:lvl2pPr>
            <a:lvl3pPr indent="0" marL="1042782">
              <a:buNone/>
              <a:defRPr b="1" sz="2100"/>
            </a:lvl3pPr>
            <a:lvl4pPr indent="0" marL="1564173">
              <a:buNone/>
              <a:defRPr b="1" sz="1800"/>
            </a:lvl4pPr>
            <a:lvl5pPr indent="0" marL="2085564">
              <a:buNone/>
              <a:defRPr b="1" sz="1800"/>
            </a:lvl5pPr>
            <a:lvl6pPr indent="0" marL="2606954">
              <a:buNone/>
              <a:defRPr b="1" sz="1800"/>
            </a:lvl6pPr>
            <a:lvl7pPr indent="0" marL="3128345">
              <a:buNone/>
              <a:defRPr b="1" sz="1800"/>
            </a:lvl7pPr>
            <a:lvl8pPr indent="0" marL="3649736">
              <a:buNone/>
              <a:defRPr b="1" sz="1800"/>
            </a:lvl8pPr>
            <a:lvl9pPr indent="0" marL="4171127">
              <a:buNone/>
              <a:defRPr b="1" sz="18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11" name="Content Placeholder 10"/>
          <p:cNvSpPr>
            <a:spLocks noGrp="1"/>
          </p:cNvSpPr>
          <p:nvPr>
            <p:ph idx="13" sz="quarter"/>
          </p:nvPr>
        </p:nvSpPr>
        <p:spPr>
          <a:xfrm>
            <a:off x="534671" y="2438232"/>
            <a:ext cx="4726483" cy="4312243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4" sz="quarter"/>
          </p:nvPr>
        </p:nvSpPr>
        <p:spPr>
          <a:xfrm>
            <a:off x="5464329" y="2438231"/>
            <a:ext cx="4726483" cy="4311752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12" y="293865"/>
            <a:ext cx="3518054" cy="2308931"/>
          </a:xfrm>
        </p:spPr>
        <p:txBody>
          <a:bodyPr anchor="b" numCol="1"/>
          <a:lstStyle>
            <a:lvl1pPr algn="ctr">
              <a:lnSpc>
                <a:spcPct val="100000"/>
              </a:lnSpc>
              <a:defRPr b="0" sz="3200">
                <a:effectLst>
                  <a:outerShdw algn="t" blurRad="50800" dir="5400000" dist="25400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91" y="300862"/>
            <a:ext cx="5842385" cy="6449263"/>
          </a:xfrm>
        </p:spPr>
        <p:txBody>
          <a:bodyPr numCol="1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908012" y="2686756"/>
            <a:ext cx="3518054" cy="4063368"/>
          </a:xfrm>
        </p:spPr>
        <p:txBody>
          <a:bodyPr numCol="1">
            <a:normAutofit/>
          </a:bodyPr>
          <a:lstStyle>
            <a:lvl1pPr algn="ctr" indent="0" marL="0">
              <a:lnSpc>
                <a:spcPct val="125000"/>
              </a:lnSpc>
              <a:buNone/>
              <a:defRPr sz="1800"/>
            </a:lvl1pPr>
            <a:lvl2pPr indent="0" marL="521391">
              <a:buNone/>
              <a:defRPr sz="1400"/>
            </a:lvl2pPr>
            <a:lvl3pPr indent="0" marL="1042782">
              <a:buNone/>
              <a:defRPr sz="1100"/>
            </a:lvl3pPr>
            <a:lvl4pPr indent="0" marL="1564173">
              <a:buNone/>
              <a:defRPr sz="1000"/>
            </a:lvl4pPr>
            <a:lvl5pPr indent="0" marL="2085564">
              <a:buNone/>
              <a:defRPr sz="1000"/>
            </a:lvl5pPr>
            <a:lvl6pPr indent="0" marL="2606954">
              <a:buNone/>
              <a:defRPr sz="1000"/>
            </a:lvl6pPr>
            <a:lvl7pPr indent="0" marL="3128345">
              <a:buNone/>
              <a:defRPr sz="1000"/>
            </a:lvl7pPr>
            <a:lvl8pPr indent="0" marL="3649736">
              <a:buNone/>
              <a:defRPr sz="1000"/>
            </a:lvl8pPr>
            <a:lvl9pPr indent="0" marL="4171127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171" y="251884"/>
            <a:ext cx="6679661" cy="986543"/>
          </a:xfrm>
        </p:spPr>
        <p:txBody>
          <a:bodyPr anchor="b" numCol="1"/>
          <a:lstStyle>
            <a:lvl1pPr algn="ctr">
              <a:lnSpc>
                <a:spcPct val="100000"/>
              </a:lnSpc>
              <a:defRPr b="0"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63670" y="1259417"/>
            <a:ext cx="7080662" cy="5003558"/>
          </a:xfrm>
          <a:ln w="76200">
            <a:solidFill>
              <a:schemeClr val="bg1"/>
            </a:solidFill>
          </a:ln>
          <a:effectLst>
            <a:outerShdw algn="ctr" blurRad="88900" dir="5400000" dist="50800" rotWithShape="0">
              <a:srgbClr val="000000">
                <a:alpha val="25000"/>
              </a:srgbClr>
            </a:outerShdw>
          </a:effectLst>
        </p:spPr>
        <p:txBody>
          <a:bodyPr anchor="t" numCol="1"/>
          <a:lstStyle>
            <a:lvl1pPr algn="ctr" indent="0" marL="0">
              <a:buNone/>
              <a:defRPr sz="3600"/>
            </a:lvl1pPr>
            <a:lvl2pPr indent="0" marL="521391">
              <a:buNone/>
              <a:defRPr sz="3200"/>
            </a:lvl2pPr>
            <a:lvl3pPr indent="0" marL="1042782">
              <a:buNone/>
              <a:defRPr sz="2700"/>
            </a:lvl3pPr>
            <a:lvl4pPr indent="0" marL="1564173">
              <a:buNone/>
              <a:defRPr sz="2300"/>
            </a:lvl4pPr>
            <a:lvl5pPr indent="0" marL="2085564">
              <a:buNone/>
              <a:defRPr sz="2300"/>
            </a:lvl5pPr>
            <a:lvl6pPr indent="0" marL="2606954">
              <a:buNone/>
              <a:defRPr sz="2300"/>
            </a:lvl6pPr>
            <a:lvl7pPr indent="0" marL="3128345">
              <a:buNone/>
              <a:defRPr sz="2300"/>
            </a:lvl7pPr>
            <a:lvl8pPr indent="0" marL="3649736">
              <a:buNone/>
              <a:defRPr sz="2300"/>
            </a:lvl8pPr>
            <a:lvl9pPr indent="0" marL="4171127">
              <a:buNone/>
              <a:defRPr sz="23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964171" y="6402036"/>
            <a:ext cx="6679661" cy="587728"/>
          </a:xfrm>
        </p:spPr>
        <p:txBody>
          <a:bodyPr numCol="1">
            <a:normAutofit/>
          </a:bodyPr>
          <a:lstStyle>
            <a:lvl1pPr algn="ctr" indent="0" marL="0">
              <a:buNone/>
              <a:defRPr sz="1800"/>
            </a:lvl1pPr>
            <a:lvl2pPr indent="0" marL="521391">
              <a:buNone/>
              <a:defRPr sz="1400"/>
            </a:lvl2pPr>
            <a:lvl3pPr indent="0" marL="1042782">
              <a:buNone/>
              <a:defRPr sz="1100"/>
            </a:lvl3pPr>
            <a:lvl4pPr indent="0" marL="1564173">
              <a:buNone/>
              <a:defRPr sz="1000"/>
            </a:lvl4pPr>
            <a:lvl5pPr indent="0" marL="2085564">
              <a:buNone/>
              <a:defRPr sz="1000"/>
            </a:lvl5pPr>
            <a:lvl6pPr indent="0" marL="2606954">
              <a:buNone/>
              <a:defRPr sz="1000"/>
            </a:lvl6pPr>
            <a:lvl7pPr indent="0" marL="3128345">
              <a:buNone/>
              <a:defRPr sz="1000"/>
            </a:lvl7pPr>
            <a:lvl8pPr indent="0" marL="3649736">
              <a:buNone/>
              <a:defRPr sz="1000"/>
            </a:lvl8pPr>
            <a:lvl9pPr indent="0" marL="4171127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1"/>
            <a:ext cx="9624060" cy="1763183"/>
          </a:xfrm>
          <a:prstGeom prst="rect">
            <a:avLst/>
          </a:prstGeom>
        </p:spPr>
        <p:txBody>
          <a:bodyPr anchor="b" bIns="52139" lIns="104278" numCol="1" rIns="104278" rtlCol="0" tIns="52139" vert="horz">
            <a:noAutofit/>
          </a:bodyPr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534670" y="1763184"/>
            <a:ext cx="9624060" cy="4986941"/>
          </a:xfrm>
          <a:prstGeom prst="rect">
            <a:avLst/>
          </a:prstGeom>
        </p:spPr>
        <p:txBody>
          <a:bodyPr bIns="52139" lIns="104278" numCol="1" rIns="104278" rtlCol="0" tIns="52139" vert="horz">
            <a:normAutofit/>
          </a:bodyPr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7441581" y="7003757"/>
            <a:ext cx="2439432" cy="402314"/>
          </a:xfrm>
          <a:prstGeom prst="rect">
            <a:avLst/>
          </a:prstGeom>
        </p:spPr>
        <p:txBody>
          <a:bodyPr anchor="ctr" bIns="52139" lIns="104278" numCol="1" rIns="52139" rtlCol="0" tIns="52139"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Century Gothic"/>
              </a:defRPr>
            </a:lvl1pPr>
          </a:lstStyle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770858" y="7003757"/>
            <a:ext cx="3330549" cy="402314"/>
          </a:xfrm>
          <a:prstGeom prst="rect">
            <a:avLst/>
          </a:prstGeom>
        </p:spPr>
        <p:txBody>
          <a:bodyPr anchor="ctr" bIns="52139" lIns="52139" numCol="1" rIns="104278" rtlCol="0" tIns="52139" vert="horz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Century Gothic"/>
              </a:defRPr>
            </a:lvl1pPr>
          </a:lstStyle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9990889" y="7003757"/>
            <a:ext cx="657199" cy="402314"/>
          </a:xfrm>
          <a:prstGeom prst="rect">
            <a:avLst/>
          </a:prstGeom>
        </p:spPr>
        <p:txBody>
          <a:bodyPr anchor="ctr" bIns="52139" lIns="31283" numCol="1" rIns="52139" rtlCol="0" tIns="52139" vert="horz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Century Gothic"/>
              </a:defRPr>
            </a:lvl1pPr>
          </a:lstStyle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7" name="Oval 6"/>
          <p:cNvSpPr/>
          <p:nvPr/>
        </p:nvSpPr>
        <p:spPr>
          <a:xfrm>
            <a:off x="9890881" y="7161358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 defTabSz="1042782" eaLnBrk="1" hangingPunct="1" latinLnBrk="0" marL="0" rtl="0"/>
            <a:endParaRPr kern="1200" lang="en-US" sz="2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553" y="7161358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042782" eaLnBrk="1" hangingPunct="1" latinLnBrk="0" rtl="0">
        <a:lnSpc>
          <a:spcPts val="6614"/>
        </a:lnSpc>
        <a:spcBef>
          <a:spcPct val="0"/>
        </a:spcBef>
        <a:buNone/>
        <a:defRPr kern="1200" sz="6200">
          <a:solidFill>
            <a:schemeClr val="tx2"/>
          </a:solidFill>
          <a:effectLst>
            <a:outerShdw algn="t" blurRad="63500" dir="5400000" dist="38100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algn="l" defTabSz="1042782" eaLnBrk="1" hangingPunct="1" indent="-391043" latinLnBrk="0" marL="391043" rtl="0">
        <a:spcBef>
          <a:spcPct val="20000"/>
        </a:spcBef>
        <a:buFont charset="0" pitchFamily="34" typeface="Arial"/>
        <a:buChar char="•"/>
        <a:defRPr kern="1200" sz="27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algn="l" defTabSz="1042782" eaLnBrk="1" hangingPunct="1" indent="-325869" latinLnBrk="0" marL="847260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algn="l" defTabSz="1042782" eaLnBrk="1" hangingPunct="1" indent="-260695" latinLnBrk="0" marL="1303477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algn="l" defTabSz="1042782" eaLnBrk="1" hangingPunct="1" indent="-260695" latinLnBrk="0" marL="1824868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algn="l" defTabSz="1042782" eaLnBrk="1" hangingPunct="1" indent="-260695" latinLnBrk="0" marL="2346259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algn="l" defTabSz="1042782" eaLnBrk="1" hangingPunct="1" indent="-260695" latinLnBrk="0" marL="2867650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algn="l" defTabSz="1042782" eaLnBrk="1" hangingPunct="1" indent="-260695" latinLnBrk="0" marL="3389041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algn="l" defTabSz="1042782" eaLnBrk="1" hangingPunct="1" indent="-260695" latinLnBrk="0" marL="3910432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algn="l" defTabSz="1042782" eaLnBrk="1" hangingPunct="1" indent="-260695" latinLnBrk="0" marL="4431822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algn="l" defTabSz="1042782" eaLnBrk="1" hangingPunct="1" latinLnBrk="0" marL="0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1pPr>
      <a:lvl2pPr algn="l" defTabSz="1042782" eaLnBrk="1" hangingPunct="1" latinLnBrk="0" marL="521391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1042782" eaLnBrk="1" hangingPunct="1" latinLnBrk="0" marL="1042782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3pPr>
      <a:lvl4pPr algn="l" defTabSz="1042782" eaLnBrk="1" hangingPunct="1" latinLnBrk="0" marL="1564173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4pPr>
      <a:lvl5pPr algn="l" defTabSz="1042782" eaLnBrk="1" hangingPunct="1" latinLnBrk="0" marL="2085564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5pPr>
      <a:lvl6pPr algn="l" defTabSz="1042782" eaLnBrk="1" hangingPunct="1" latinLnBrk="0" marL="2606954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6pPr>
      <a:lvl7pPr algn="l" defTabSz="1042782" eaLnBrk="1" hangingPunct="1" latinLnBrk="0" marL="3128345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7pPr>
      <a:lvl8pPr algn="l" defTabSz="1042782" eaLnBrk="1" hangingPunct="1" latinLnBrk="0" marL="3649736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8pPr>
      <a:lvl9pPr algn="l" defTabSz="1042782" eaLnBrk="1" hangingPunct="1" latinLnBrk="0" marL="4171127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157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158.emf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59.emf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0693400" cy="75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OneDrive\Área de Trabalho\download.jpg" id="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24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5100" y="196850"/>
            <a:ext cx="102108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numCol="1" wrap="square">
            <a:spAutoFit/>
          </a:bodyPr>
          <a:lstStyle/>
          <a:p>
            <a:r>
              <a:rPr altLang="pt-BR" b="1" dirty="0" lang="pt-BR" smtClean="0" sz="2400" u="sng">
                <a:latin charset="0" pitchFamily="34" typeface="Arial"/>
                <a:cs charset="0" pitchFamily="34" typeface="Arial"/>
              </a:rPr>
              <a:t>SETOR DE SAÚDE</a:t>
            </a:r>
            <a:endParaRPr altLang="pt-BR" dirty="0" lang="pt-BR" smtClean="0" sz="2400" u="sng">
              <a:latin charset="0" pitchFamily="34" typeface="Arial"/>
              <a:cs charset="0" pitchFamily="34" typeface="Arial"/>
            </a:endParaRPr>
          </a:p>
          <a:p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 </a:t>
            </a:r>
            <a:endParaRPr altLang="pt-BR" dirty="0" lang="pt-BR" smtClean="0" sz="24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Serviço Social</a:t>
            </a:r>
            <a:endParaRPr altLang="pt-BR" dirty="0" lang="pt-BR" smtClean="0" sz="22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Fisioterapia</a:t>
            </a: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Psicologia</a:t>
            </a:r>
            <a:endParaRPr altLang="pt-BR" dirty="0" lang="pt-BR" sz="22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ü"/>
            </a:pPr>
            <a:r>
              <a:rPr altLang="pt-BR" dirty="0" lang="pt-BR" sz="2200">
                <a:latin charset="0" pitchFamily="34" typeface="Arial"/>
                <a:cs charset="0" pitchFamily="34" typeface="Arial"/>
              </a:rPr>
              <a:t> </a:t>
            </a: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Fonoaudiologia</a:t>
            </a:r>
            <a:endParaRPr altLang="pt-BR" dirty="0" lang="pt-BR" sz="22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Nutrição</a:t>
            </a: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Odontologia</a:t>
            </a:r>
            <a:endParaRPr altLang="pt-BR" dirty="0" lang="pt-BR" sz="22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200">
                <a:latin charset="0" pitchFamily="34" typeface="Arial"/>
                <a:cs charset="0" pitchFamily="34" typeface="Arial"/>
              </a:rPr>
              <a:t>Corpo e Mente</a:t>
            </a:r>
            <a:endParaRPr altLang="pt-BR" dirty="0" lang="pt-BR" sz="22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ü"/>
            </a:pP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Estimulação Precoce</a:t>
            </a:r>
            <a:endParaRPr altLang="pt-BR" dirty="0" lang="pt-BR" sz="2200"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7500" y="4083050"/>
            <a:ext cx="10058400" cy="2954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numCol="1" wrap="square">
            <a:spAutoFit/>
          </a:bodyPr>
          <a:lstStyle/>
          <a:p>
            <a:pPr indent="-342900" marL="342900">
              <a:buFont charset="2" pitchFamily="2" typeface="Wingdings"/>
              <a:buChar char="q"/>
            </a:pPr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SETOR ADMINISTRATIVO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q"/>
            </a:pPr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AUTODEFENSORIA</a:t>
            </a:r>
          </a:p>
          <a:p>
            <a:pPr indent="-342900" marL="342900">
              <a:buFont charset="2" pitchFamily="2" typeface="Wingdings"/>
              <a:buChar char="q"/>
            </a:pPr>
            <a:endParaRPr altLang="pt-BR" b="1" dirty="0" lang="pt-BR" smtClean="0" sz="24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q"/>
            </a:pPr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APOIO A FAMÍLIA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q"/>
            </a:pP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pPr indent="-342900" marL="342900">
              <a:buFont charset="2" pitchFamily="2" typeface="Wingdings"/>
              <a:buChar char="q"/>
            </a:pPr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SETOR DE EVENTOS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endParaRPr altLang="pt-BR" dirty="0" lang="pt-BR"/>
          </a:p>
        </p:txBody>
      </p:sp>
      <p:pic>
        <p:nvPicPr>
          <p:cNvPr descr="C:\Users\user\OneDrive\Área de Trabalho\download.jpg" id="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6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3743" y="1720850"/>
            <a:ext cx="10134600" cy="4401205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pPr algn="ctr"/>
            <a:r>
              <a:rPr altLang="pt-BR" b="1" dirty="0" lang="pt-BR" smtClean="0" sz="2800">
                <a:latin charset="0" pitchFamily="34" typeface="Arial"/>
                <a:cs charset="0" pitchFamily="34" typeface="Arial"/>
              </a:rPr>
              <a:t>CONSIDERAÇÕES FINAIS</a:t>
            </a:r>
          </a:p>
          <a:p>
            <a:pPr algn="ctr"/>
            <a:endParaRPr altLang="pt-BR" dirty="0" lang="pt-BR" sz="2800">
              <a:latin charset="0" pitchFamily="34" typeface="Arial"/>
              <a:cs charset="0" pitchFamily="34" typeface="Arial"/>
            </a:endParaRPr>
          </a:p>
          <a:p>
            <a:pPr algn="ctr"/>
            <a:r>
              <a:rPr altLang="pt-BR" dirty="0" lang="pt-BR" sz="2800">
                <a:latin charset="0" pitchFamily="34" typeface="Arial"/>
                <a:cs charset="0" pitchFamily="34" typeface="Arial"/>
              </a:rPr>
              <a:t>A APAE de Iúna é uma entidade sem fins lucrativos que trabalha há 33 anos na busca de sua missão, para a qual conta com o apoio da sociedade civil e poder público, visando a continuidade dos atendimentos ofertados. Nesta perspectiva articula com as principais políticas públicas de saúde, educação e assistência social, considerando a necessidade de proporcionar atendimento de melhor qualidade as pessoas com deficiências.</a:t>
            </a:r>
          </a:p>
        </p:txBody>
      </p:sp>
      <p:pic>
        <p:nvPicPr>
          <p:cNvPr descr="C:\Users\user\OneDrive\Área de Trabalho\download.jpg" id="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0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2" y="2777301"/>
            <a:ext cx="8054197" cy="1333183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marL="12698" marR="5079">
              <a:lnSpc>
                <a:spcPct val="143300"/>
              </a:lnSpc>
              <a:spcBef>
                <a:spcPts val="100"/>
              </a:spcBef>
            </a:pPr>
            <a:r>
              <a:rPr altLang="pt-BR" dirty="0" lang="pt-BR" smtClean="0" sz="6000">
                <a:latin charset="0" pitchFamily="34" typeface="Arial Black"/>
                <a:cs typeface="Arial MT"/>
              </a:rPr>
              <a:t>OBRIGADO!</a:t>
            </a:r>
            <a:endParaRPr dirty="0" sz="6000">
              <a:latin charset="0" pitchFamily="34" typeface="Arial Black"/>
              <a:cs typeface="Arial MT"/>
            </a:endParaRPr>
          </a:p>
        </p:txBody>
      </p:sp>
      <p:pic>
        <p:nvPicPr>
          <p:cNvPr descr="C:\Users\user\OneDrive\Área de Trabalho\download.jpg" id="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099" y="2101850"/>
            <a:ext cx="3494096" cy="33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93878"/>
      </p:ext>
    </p:extLst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349251"/>
            <a:ext cx="9829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OneDrive\Área de Trabalho\download.jpg" id="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0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4700" y="958850"/>
            <a:ext cx="8686800" cy="5262979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Missão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r>
              <a:rPr altLang="pt-BR" dirty="0" lang="pt-BR" sz="2400">
                <a:latin charset="0" pitchFamily="34" typeface="Arial"/>
                <a:cs charset="0" pitchFamily="34" typeface="Arial"/>
              </a:rPr>
              <a:t>Promover e articular ações de garantia, defesa de direitos, prevenção, orientação, prestação de serviços de qualidade, apoio à família, direcionadas à melhoria da qualidade de vida da pessoa com deficiência e com necessidades educacionais especiais, visando à construção de uma sociedade solidária e inclusiva</a:t>
            </a:r>
            <a:r>
              <a:rPr altLang="pt-BR" dirty="0" lang="pt-BR" smtClean="0" sz="2400">
                <a:latin charset="0" pitchFamily="34" typeface="Arial"/>
                <a:cs charset="0" pitchFamily="34" typeface="Arial"/>
              </a:rPr>
              <a:t>.</a:t>
            </a:r>
          </a:p>
          <a:p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r>
              <a:rPr altLang="pt-BR" dirty="0" lang="pt-BR" sz="2400">
                <a:latin charset="0" pitchFamily="34" typeface="Arial"/>
                <a:cs charset="0" pitchFamily="34" typeface="Arial"/>
              </a:rPr>
              <a:t> </a:t>
            </a:r>
          </a:p>
          <a:p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Visão Institucional 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r>
              <a:rPr altLang="pt-BR" dirty="0" lang="pt-BR" sz="2400">
                <a:latin charset="0" pitchFamily="34" typeface="Arial"/>
                <a:cs charset="0" pitchFamily="34" typeface="Arial"/>
              </a:rPr>
              <a:t>Movimento de Pais, Amigos e Pessoas com Deficiência, de excelência e referência no país, na defesa dos direitos e prestação de serviços nas áreas de Assistência Social, Educação, Cultura, Esporte, Pesquisa e Saúde.</a:t>
            </a:r>
          </a:p>
        </p:txBody>
      </p:sp>
      <p:pic>
        <p:nvPicPr>
          <p:cNvPr descr="C:\Users\user\OneDrive\Área de Trabalho\download.jpg" id="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4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5100" y="120650"/>
            <a:ext cx="10210800" cy="7294305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pPr algn="just" indent="-285750" marL="285750">
              <a:buFont charset="0" pitchFamily="34" typeface="Arial"/>
              <a:buChar char="•"/>
            </a:pPr>
            <a:r>
              <a:rPr altLang="pt-BR" b="1" dirty="0" lang="pt-BR">
                <a:latin charset="0" pitchFamily="34" typeface="Arial"/>
                <a:cs charset="0" pitchFamily="34" typeface="Arial"/>
              </a:rPr>
              <a:t>Princípios Filosóficos </a:t>
            </a:r>
            <a:endParaRPr altLang="pt-BR" dirty="0" lang="pt-BR">
              <a:latin charset="0" pitchFamily="34" typeface="Arial"/>
              <a:cs charset="0" pitchFamily="34" typeface="Arial"/>
            </a:endParaRPr>
          </a:p>
          <a:p>
            <a:pPr algn="just"/>
            <a:r>
              <a:rPr altLang="pt-BR" dirty="0" lang="pt-BR">
                <a:latin charset="0" pitchFamily="34" typeface="Arial"/>
                <a:cs charset="0" pitchFamily="34" typeface="Arial"/>
              </a:rPr>
              <a:t>A Pessoa com Deficiência é um ser humano dotado de sentimentos, emoções e elaborações mentais. Sua deficiência deve ser entendida como uma de suas múltiplas características e não como única configuração possível de sua individualidade.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A Pessoa com Deficiência é dotada de desejos e sua manifestação deve ser respeitada e naturalmente aceita.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Cada pessoa possui diferentes possibilidades. É preciso que saibamos reconhecê-las e dar a cada uma o tratamento necessário.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A sociedade tem a responsabilidade de comprometer-se nas questões da Pessoa com Deficiência, não podendo atribuir somente aos pais, órgãos públicos e organizações filantrópicas a responsabilidade sobre a questão.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A Pessoa com Deficiência deve ter seus direitos assegurados.</a:t>
            </a:r>
          </a:p>
          <a:p>
            <a:pPr algn="just"/>
            <a:r>
              <a:rPr altLang="pt-BR" dirty="0" lang="pt-BR">
                <a:latin charset="0" pitchFamily="34" typeface="Arial"/>
                <a:cs charset="0" pitchFamily="34" typeface="Arial"/>
              </a:rPr>
              <a:t> </a:t>
            </a:r>
          </a:p>
          <a:p>
            <a:pPr algn="just" indent="-285750" marL="285750">
              <a:buFont charset="0" pitchFamily="34" typeface="Arial"/>
              <a:buChar char="•"/>
            </a:pPr>
            <a:r>
              <a:rPr altLang="pt-BR" b="1" dirty="0" lang="pt-BR">
                <a:latin charset="0" pitchFamily="34" typeface="Arial"/>
                <a:cs charset="0" pitchFamily="34" typeface="Arial"/>
              </a:rPr>
              <a:t>Âmbito de Atuação</a:t>
            </a:r>
            <a:endParaRPr altLang="pt-BR" dirty="0" lang="pt-BR">
              <a:latin charset="0" pitchFamily="34" typeface="Arial"/>
              <a:cs charset="0" pitchFamily="34" typeface="Arial"/>
            </a:endParaRP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Defesa de direitos;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Prevenção da incidência de deficiências;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Educação;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Saúde;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Assistência Social;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Apoio à família;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Lazer, esporte e cultura;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Estudo e pesquisas;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Capacitação e aperfeiçoamento técnico-profissional;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Habilitação e reabilitação;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Desenvolvimento de tecnologias </a:t>
            </a:r>
            <a:r>
              <a:rPr altLang="pt-BR" dirty="0" err="1" lang="pt-BR">
                <a:latin charset="0" pitchFamily="34" typeface="Arial"/>
                <a:cs charset="0" pitchFamily="34" typeface="Arial"/>
              </a:rPr>
              <a:t>assistivas</a:t>
            </a:r>
            <a:r>
              <a:rPr altLang="pt-BR" dirty="0" lang="pt-BR">
                <a:latin charset="0" pitchFamily="34" typeface="Arial"/>
                <a:cs charset="0" pitchFamily="34" typeface="Arial"/>
              </a:rPr>
              <a:t>; </a:t>
            </a:r>
          </a:p>
          <a:p>
            <a:pPr algn="just" lvl="0"/>
            <a:r>
              <a:rPr altLang="pt-BR" dirty="0" lang="pt-BR">
                <a:latin charset="0" pitchFamily="34" typeface="Arial"/>
                <a:cs charset="0" pitchFamily="34" typeface="Arial"/>
              </a:rPr>
              <a:t>Inclusão Educacional e Social.</a:t>
            </a:r>
          </a:p>
        </p:txBody>
      </p:sp>
      <p:pic>
        <p:nvPicPr>
          <p:cNvPr descr="C:\Users\user\OneDrive\Área de Trabalho\download.jpg" id="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0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300" y="196850"/>
            <a:ext cx="10134600" cy="7171194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pPr indent="-342900" lvl="1" marL="800056">
              <a:buFont charset="0" pitchFamily="34" typeface="Arial"/>
              <a:buChar char="•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Metas</a:t>
            </a:r>
          </a:p>
          <a:p>
            <a:pPr lvl="1"/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Atender Pessoas Com Deficiências Como: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Aluno da Educação Especial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(AEE)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Usuários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com Transtorno Globais de Desenvolvimento 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Altas Habilidades - elevada potencialidade;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Condutas Típicas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de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portadores de síndrome e quadro psicológicos, neurológicos ou psiquiátricos;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Deficiência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Física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Deficiência Mental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Deficiência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Múltipla </a:t>
            </a:r>
            <a:endParaRPr altLang="pt-BR" dirty="0" lang="pt-BR" smtClean="0" sz="2000">
              <a:latin charset="0" pitchFamily="34" typeface="Arial"/>
              <a:cs charset="0" pitchFamily="34" typeface="Arial"/>
            </a:endParaRP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Criança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de Alto Risco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e nascimento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prematuro;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Deficiência Auditiva, com redução ou perda total da capacidade de ouvir, na faixa etária de 0 a 06 anos;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Atendimento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Educacional Especializado – AEE, para as Pessoas com Deficiência Intelectual e/ou Múltiplas incluídas no Ensino Infantil, Fundamental e Médio, em todas as áreas.</a:t>
            </a:r>
          </a:p>
          <a:p>
            <a:r>
              <a:rPr altLang="pt-BR" dirty="0" lang="pt-BR" sz="2000">
                <a:latin charset="0" pitchFamily="34" typeface="Arial"/>
                <a:cs charset="0" pitchFamily="34" typeface="Arial"/>
              </a:rPr>
              <a:t> </a:t>
            </a:r>
          </a:p>
          <a:p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Elegibilidade - Segmento - Pessoa Com Deficiência 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Intelectual;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Física;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Múltipla;</a:t>
            </a:r>
          </a:p>
          <a:p>
            <a:pPr indent="-342900" lvl="0" marL="342900">
              <a:buFont charset="0" pitchFamily="34" typeface="Arial"/>
              <a:buChar char="•"/>
            </a:pPr>
            <a:r>
              <a:rPr altLang="pt-BR" dirty="0" lang="pt-BR" sz="2000">
                <a:latin charset="0" pitchFamily="34" typeface="Arial"/>
                <a:cs charset="0" pitchFamily="34" typeface="Arial"/>
              </a:rPr>
              <a:t>Transtornos do Espectro do Autismo.</a:t>
            </a:r>
          </a:p>
        </p:txBody>
      </p:sp>
      <p:pic>
        <p:nvPicPr>
          <p:cNvPr descr="C:\Users\user\OneDrive\Área de Trabalho\download.jpg" id="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OneDrive\Área de Trabalho\download.jpg" id="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2100" y="5607049"/>
            <a:ext cx="108966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10029" y="4083048"/>
            <a:ext cx="9982199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numCol="1" wrap="square">
            <a:spAutoFit/>
          </a:bodyPr>
          <a:lstStyle/>
          <a:p>
            <a:pPr lvl="0"/>
            <a:r>
              <a:rPr altLang="pt-BR" b="1" dirty="0" lang="pt-BR" smtClean="0" sz="2800">
                <a:latin charset="0" pitchFamily="34" typeface="Arial"/>
                <a:cs charset="0" pitchFamily="34" typeface="Arial"/>
              </a:rPr>
              <a:t>FUNCIONAMENTO</a:t>
            </a:r>
            <a:endParaRPr altLang="pt-BR" dirty="0" lang="pt-BR" sz="2800">
              <a:latin charset="0" pitchFamily="34" typeface="Arial"/>
              <a:cs charset="0" pitchFamily="34" typeface="Arial"/>
            </a:endParaRPr>
          </a:p>
          <a:p>
            <a:r>
              <a:rPr altLang="pt-BR" dirty="0" lang="pt-BR" sz="2800">
                <a:latin charset="0" pitchFamily="34" typeface="Arial"/>
                <a:cs charset="0" pitchFamily="34" typeface="Arial"/>
              </a:rPr>
              <a:t>A instituição oferecerá atendimento de segunda-feira a sexta-feira nos seguintes horários e turnos: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0029" y="273050"/>
            <a:ext cx="998220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numCol="1" wrap="square">
            <a:spAutoFit/>
          </a:bodyPr>
          <a:lstStyle/>
          <a:p>
            <a:pPr indent="-342900" lvl="1" marL="800056">
              <a:buFont charset="0" pitchFamily="34" typeface="Arial"/>
              <a:buChar char="•"/>
            </a:pPr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Objetivo Geral</a:t>
            </a:r>
          </a:p>
          <a:p>
            <a:pPr lvl="1"/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r>
              <a:rPr altLang="pt-BR" dirty="0" lang="pt-BR" sz="2400">
                <a:latin charset="0" pitchFamily="34" typeface="Arial"/>
                <a:cs charset="0" pitchFamily="34" typeface="Arial"/>
              </a:rPr>
              <a:t>Promover a habilitação e reabilitação da pessoa com Deficiência Intelectual e/ou Múltipla e de sua família, de forma continuada e gratuita, por meio de Serviços, Programas e Projetos nas áreas de Assistência Social, Educação, Saúde com vistas à redução de impedimentos e barreiras que dificultem a inclusão social, o acesso aos direitos e à participação plena e efetiva dessas pessoas na sociedade. </a:t>
            </a:r>
          </a:p>
        </p:txBody>
      </p:sp>
    </p:spTree>
    <p:extLst>
      <p:ext uri="{BB962C8B-B14F-4D97-AF65-F5344CB8AC3E}">
        <p14:creationId xmlns:p14="http://schemas.microsoft.com/office/powerpoint/2010/main" val="91530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OneDrive\Área de Trabalho\download.jpg" id="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5100" y="8164"/>
            <a:ext cx="10363200" cy="7679025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pPr algn="just"/>
            <a:r>
              <a:rPr altLang="pt-BR" b="1" dirty="0" lang="pt-BR" smtClean="0" sz="1700">
                <a:latin charset="0" pitchFamily="34" typeface="Arial"/>
                <a:cs charset="0" pitchFamily="34" typeface="Arial"/>
              </a:rPr>
              <a:t>MATRICULA </a:t>
            </a:r>
            <a:endParaRPr altLang="pt-BR" dirty="0" lang="pt-BR" sz="1700">
              <a:latin charset="0" pitchFamily="34" typeface="Arial"/>
              <a:cs charset="0" pitchFamily="34" typeface="Arial"/>
            </a:endParaRPr>
          </a:p>
          <a:p>
            <a:pPr algn="just"/>
            <a:r>
              <a:rPr altLang="pt-BR" b="1" dirty="0" lang="pt-BR" smtClean="0" sz="1700">
                <a:latin charset="0" pitchFamily="34" typeface="Arial"/>
                <a:cs charset="0" pitchFamily="34" typeface="Arial"/>
              </a:rPr>
              <a:t>Capacidade </a:t>
            </a:r>
            <a:r>
              <a:rPr altLang="pt-BR" b="1" dirty="0" lang="pt-BR" sz="1700">
                <a:latin charset="0" pitchFamily="34" typeface="Arial"/>
                <a:cs charset="0" pitchFamily="34" typeface="Arial"/>
              </a:rPr>
              <a:t>para matrícula</a:t>
            </a:r>
            <a:endParaRPr altLang="pt-BR" dirty="0" lang="pt-BR" sz="1700">
              <a:latin charset="0" pitchFamily="34" typeface="Arial"/>
              <a:cs charset="0" pitchFamily="34" typeface="Arial"/>
            </a:endParaRPr>
          </a:p>
          <a:p>
            <a:pPr algn="just"/>
            <a:r>
              <a:rPr altLang="pt-BR" dirty="0" lang="pt-BR" sz="1700">
                <a:latin charset="0" pitchFamily="34" typeface="Arial"/>
                <a:cs charset="0" pitchFamily="34" typeface="Arial"/>
              </a:rPr>
              <a:t>O espaço físico da instituição tem capacidade para atender aproximadamente 280 usuários/pessoas com deficiências, sendo 120 no turno matutino e 160 no turno vespertino de todas as faixas etárias e este organizado para oferecer condições de acessibilidade arquitetônica em todas as dependências.</a:t>
            </a:r>
          </a:p>
          <a:p>
            <a:pPr algn="just"/>
            <a:r>
              <a:rPr altLang="pt-BR" dirty="0" lang="pt-BR" sz="1700">
                <a:latin charset="0" pitchFamily="34" typeface="Arial"/>
                <a:cs charset="0" pitchFamily="34" typeface="Arial"/>
              </a:rPr>
              <a:t> </a:t>
            </a:r>
          </a:p>
          <a:p>
            <a:pPr algn="just"/>
            <a:r>
              <a:rPr altLang="pt-BR" b="1" dirty="0" lang="pt-BR" smtClean="0" sz="1700">
                <a:latin charset="0" pitchFamily="34" typeface="Arial"/>
                <a:cs charset="0" pitchFamily="34" typeface="Arial"/>
              </a:rPr>
              <a:t>Ingresso </a:t>
            </a:r>
            <a:endParaRPr altLang="pt-BR" dirty="0" lang="pt-BR" sz="1700">
              <a:latin charset="0" pitchFamily="34" typeface="Arial"/>
              <a:cs charset="0" pitchFamily="34" typeface="Arial"/>
            </a:endParaRPr>
          </a:p>
          <a:p>
            <a:pPr algn="just"/>
            <a:r>
              <a:rPr altLang="pt-BR" dirty="0" lang="pt-BR" sz="1700">
                <a:latin charset="0" pitchFamily="34" typeface="Arial"/>
                <a:cs charset="0" pitchFamily="34" typeface="Arial"/>
              </a:rPr>
              <a:t>O ingresso à instituição conta com uma equipe Multidisciplinar que realiza uma avaliação agendada previamente pelos responsáveis, pela Escola do ensino regular, Conselho Tutelar, por Médicos Especialistas e outros profissionais da área da Assistência Social, Saúde e Educação. Quando a família, ou a escola ou algum profissional encaminha à Pessoa com Deficiência intelectual e /ou Múltipla para APAE, primeiramente é realizado uma triagem, nesse momento inicial a observação de indicativo à deficiência, a pessoa então é encaminhada para o médico, se não apresentar nenhum laudo específico. Caso já haja um diagnóstico fechado é realizado a matrícula na Instituição. Com o fechamento do diagnóstico de Deficiência, a APAE oferece os atendimentos específicos e é emitido um relatório dando um parecer da situação do aluno</a:t>
            </a:r>
            <a:r>
              <a:rPr altLang="pt-BR" dirty="0" lang="pt-BR" smtClean="0" sz="1700">
                <a:latin charset="0" pitchFamily="34" typeface="Arial"/>
                <a:cs charset="0" pitchFamily="34" typeface="Arial"/>
              </a:rPr>
              <a:t>. O </a:t>
            </a:r>
            <a:r>
              <a:rPr altLang="pt-BR" dirty="0" lang="pt-BR" sz="1700">
                <a:latin charset="0" pitchFamily="34" typeface="Arial"/>
                <a:cs charset="0" pitchFamily="34" typeface="Arial"/>
              </a:rPr>
              <a:t>setor de serviço Social passa às orientações cabíveis as famílias, encaminhando para os especialistas necessários e orienta sobre o direito do Benefício de Prestação Continuada (BPC).</a:t>
            </a:r>
          </a:p>
          <a:p>
            <a:pPr algn="just"/>
            <a:r>
              <a:rPr altLang="pt-BR" dirty="0" lang="pt-BR" sz="1700">
                <a:latin charset="0" pitchFamily="34" typeface="Arial"/>
                <a:cs charset="0" pitchFamily="34" typeface="Arial"/>
              </a:rPr>
              <a:t> </a:t>
            </a:r>
          </a:p>
          <a:p>
            <a:pPr algn="just"/>
            <a:r>
              <a:rPr altLang="pt-BR" b="1" dirty="0" lang="pt-BR" smtClean="0" sz="1700">
                <a:latin charset="0" pitchFamily="34" typeface="Arial"/>
                <a:cs charset="0" pitchFamily="34" typeface="Arial"/>
              </a:rPr>
              <a:t>Documentações</a:t>
            </a:r>
            <a:r>
              <a:rPr altLang="pt-BR" b="1" dirty="0" lang="pt-BR" sz="1700">
                <a:latin charset="0" pitchFamily="34" typeface="Arial"/>
                <a:cs charset="0" pitchFamily="34" typeface="Arial"/>
              </a:rPr>
              <a:t>:</a:t>
            </a:r>
            <a:endParaRPr altLang="pt-BR" dirty="0" lang="pt-BR" sz="1700">
              <a:latin charset="0" pitchFamily="34" typeface="Arial"/>
              <a:cs charset="0" pitchFamily="34" typeface="Arial"/>
            </a:endParaRPr>
          </a:p>
          <a:p>
            <a:pPr algn="just" lvl="0"/>
            <a:r>
              <a:rPr altLang="pt-BR" dirty="0" lang="pt-BR" sz="1700">
                <a:latin charset="0" pitchFamily="34" typeface="Arial"/>
                <a:cs charset="0" pitchFamily="34" typeface="Arial"/>
              </a:rPr>
              <a:t>Declaração de matrícula da escola de origem, no ano em curso;</a:t>
            </a:r>
          </a:p>
          <a:p>
            <a:pPr algn="just" lvl="0"/>
            <a:r>
              <a:rPr altLang="pt-BR" dirty="0" lang="pt-BR" sz="1700">
                <a:latin charset="0" pitchFamily="34" typeface="Arial"/>
                <a:cs charset="0" pitchFamily="34" typeface="Arial"/>
              </a:rPr>
              <a:t>Documentos pessoais;</a:t>
            </a:r>
          </a:p>
          <a:p>
            <a:pPr algn="just" lvl="0"/>
            <a:r>
              <a:rPr altLang="pt-BR" dirty="0" lang="pt-BR" sz="1700">
                <a:latin charset="0" pitchFamily="34" typeface="Arial"/>
                <a:cs charset="0" pitchFamily="34" typeface="Arial"/>
              </a:rPr>
              <a:t>Cópia da conta de energia;</a:t>
            </a:r>
          </a:p>
          <a:p>
            <a:pPr algn="just" lvl="0"/>
            <a:r>
              <a:rPr altLang="pt-BR" dirty="0" lang="pt-BR" sz="1700">
                <a:latin charset="0" pitchFamily="34" typeface="Arial"/>
                <a:cs charset="0" pitchFamily="34" typeface="Arial"/>
              </a:rPr>
              <a:t>Laudos, relatórios e medicação;</a:t>
            </a:r>
          </a:p>
          <a:p>
            <a:pPr algn="just" lvl="0"/>
            <a:r>
              <a:rPr altLang="pt-BR" dirty="0" lang="pt-BR" sz="1700">
                <a:latin charset="0" pitchFamily="34" typeface="Arial"/>
                <a:cs charset="0" pitchFamily="34" typeface="Arial"/>
              </a:rPr>
              <a:t>Relatório do (s) professor (es) do ensino regular, contendo observações a respeito do aluno nos aspectos de aprendizagem, relacionamento interpessoal, desenvolvimento psicomotor e da afetividade. Neste relatório o professor deverá apresentar as dificuldades que identificou no aluno, bem como os aspectos nos quais apresenta habilidades desenvolvidas;</a:t>
            </a:r>
          </a:p>
          <a:p>
            <a:pPr algn="just" lvl="0"/>
            <a:r>
              <a:rPr altLang="pt-BR" dirty="0" lang="pt-BR" sz="1700">
                <a:latin charset="0" pitchFamily="34" typeface="Arial"/>
                <a:cs charset="0" pitchFamily="34" typeface="Arial"/>
              </a:rPr>
              <a:t>Foto 3x4 recente.</a:t>
            </a:r>
            <a:endParaRPr altLang="pt-BR" dirty="0" lang="pt-BR" sz="1700">
              <a:effectLst/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0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OneDrive\Área de Trabalho\download.jpg" id="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63588"/>
              </p:ext>
            </p:extLst>
          </p:nvPr>
        </p:nvGraphicFramePr>
        <p:xfrm>
          <a:off x="317499" y="1265833"/>
          <a:ext cx="10058401" cy="6170016"/>
        </p:xfrm>
        <a:graphic>
          <a:graphicData uri="http://schemas.openxmlformats.org/drawingml/2006/table">
            <a:tbl>
              <a:tblPr bandCol="1" bandRow="1" firstCol="1" firstRow="1" lastCol="1" lastRow="1"/>
              <a:tblGrid>
                <a:gridCol w="371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b="1" dirty="0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altLang="pt-BR" dirty="0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450215">
                        <a:lnSpc>
                          <a:spcPct val="150000"/>
                        </a:lnSpc>
                      </a:pPr>
                      <a:r>
                        <a:rPr altLang="pt-BR" b="1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Faixa Etária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450215">
                        <a:lnSpc>
                          <a:spcPct val="150000"/>
                        </a:lnSpc>
                      </a:pPr>
                      <a:r>
                        <a:rPr altLang="pt-BR" b="1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Horário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68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Atendimento Educacional Especializado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Usuários incluídos no Ensino regular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68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Alfabetização de Jovens e Adultos - AJA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18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68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dirty="0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Viajando na Leitura Alfabetização</a:t>
                      </a:r>
                      <a:endParaRPr altLang="pt-BR" dirty="0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dirty="0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dirty="0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Estimulação Precoce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0 a 03 anos e 11 meses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Esporte para o Futuro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de 4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Informática 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Criart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18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Nosso Jeito - A.V.D’s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18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Cantinho Criativo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doçuras e Gostosuras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18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Banda Girassol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10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Corpo e Mente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12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Projeto Plantae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A partir dos 18 anos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de Serviço Social 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de Psicologia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de Fisioterapia 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de Fonoaudiologia 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de Nutrição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dirty="0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dirty="0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de Odontologia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7084"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Setor Pedagogia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 indent="21590">
                        <a:lnSpc>
                          <a:spcPct val="150000"/>
                        </a:lnSpc>
                      </a:pPr>
                      <a:r>
                        <a:rPr altLang="pt-BR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Todas as Idades</a:t>
                      </a:r>
                      <a:endParaRPr altLang="pt-BR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numCol="1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altLang="pt-BR" dirty="0" lang="pt-BR" sz="900">
                          <a:effectLst/>
                          <a:latin typeface="Arial"/>
                          <a:ea typeface="Times New Roman"/>
                          <a:cs typeface="Arial"/>
                        </a:rPr>
                        <a:t>Matutino/ Vespertino</a:t>
                      </a:r>
                      <a:endParaRPr altLang="pt-BR" dirty="0" lang="pt-BR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B="0" marL="51941" marR="5194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68729" y="120650"/>
            <a:ext cx="103632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numCol="1" wrap="square">
            <a:spAutoFit/>
          </a:bodyPr>
          <a:lstStyle/>
          <a:p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ÁREAS </a:t>
            </a:r>
            <a:r>
              <a:rPr altLang="pt-BR" b="1" dirty="0" lang="pt-BR" sz="2200">
                <a:latin charset="0" pitchFamily="34" typeface="Arial"/>
                <a:cs charset="0" pitchFamily="34" typeface="Arial"/>
              </a:rPr>
              <a:t>DE </a:t>
            </a:r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ATENDIMENTO</a:t>
            </a:r>
          </a:p>
          <a:p>
            <a:endParaRPr altLang="pt-BR" dirty="0" lang="pt-BR" sz="2200">
              <a:latin charset="0" pitchFamily="34" typeface="Arial"/>
              <a:cs charset="0" pitchFamily="34" typeface="Arial"/>
            </a:endParaRPr>
          </a:p>
          <a:p>
            <a:r>
              <a:rPr altLang="pt-BR" b="1" dirty="0" lang="pt-BR" smtClean="0" sz="2200">
                <a:latin charset="0" pitchFamily="34" typeface="Arial"/>
                <a:cs charset="0" pitchFamily="34" typeface="Arial"/>
              </a:rPr>
              <a:t>Programas/Projetos/Atividades </a:t>
            </a:r>
            <a:r>
              <a:rPr altLang="pt-BR" b="1" dirty="0" lang="pt-BR" sz="2200">
                <a:latin charset="0" pitchFamily="34" typeface="Arial"/>
                <a:cs charset="0" pitchFamily="34" typeface="Arial"/>
              </a:rPr>
              <a:t>Desenvolvidas</a:t>
            </a:r>
            <a:endParaRPr altLang="pt-BR" dirty="0" lang="pt-BR" sz="2200"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19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300" y="273050"/>
            <a:ext cx="1021080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numCol="1" wrap="square">
            <a:spAutoFit/>
          </a:bodyPr>
          <a:lstStyle/>
          <a:p>
            <a:r>
              <a:rPr altLang="pt-BR" b="1" dirty="0" lang="pt-BR" smtClean="0" sz="2400" u="sng">
                <a:latin charset="0" pitchFamily="34" typeface="Arial"/>
                <a:cs charset="0" pitchFamily="34" typeface="Arial"/>
              </a:rPr>
              <a:t>EDUCAÇÃO</a:t>
            </a:r>
          </a:p>
          <a:p>
            <a:pPr indent="-285750" marL="285750">
              <a:buFont charset="2" pitchFamily="2" typeface="Wingdings"/>
              <a:buChar char="ü"/>
            </a:pPr>
            <a:endParaRPr altLang="pt-BR" b="1" dirty="0" lang="pt-BR">
              <a:latin charset="0" pitchFamily="34" typeface="Arial"/>
              <a:cs charset="0" pitchFamily="34" typeface="Arial"/>
            </a:endParaRP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Programa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de Atendimento Educacional Especializado – </a:t>
            </a: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AEE </a:t>
            </a: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Viajando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na Leitura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de Alfabetização de Jovens e Adultos – AJA I e AJA II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lnSpc>
                <a:spcPct val="150000"/>
              </a:lnSpc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Programa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Estimulação </a:t>
            </a: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Precoce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1300" y="3092450"/>
            <a:ext cx="10210800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numCol="1" wrap="square">
            <a:spAutoFit/>
          </a:bodyPr>
          <a:lstStyle/>
          <a:p>
            <a:r>
              <a:rPr altLang="pt-BR" b="1" dirty="0" lang="pt-BR" smtClean="0" sz="2400" u="sng">
                <a:latin charset="0" pitchFamily="34" typeface="Arial"/>
                <a:cs charset="0" pitchFamily="34" typeface="Arial"/>
              </a:rPr>
              <a:t>ASSISTÊNCIA SOCIAL</a:t>
            </a:r>
          </a:p>
          <a:p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Serviços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de Proteção Social Básica 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err="1" lang="pt-BR" sz="2000">
                <a:latin charset="0" pitchFamily="34" typeface="Arial"/>
                <a:cs charset="0" pitchFamily="34" typeface="Arial"/>
              </a:rPr>
              <a:t>Plantae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Doçuras e Gostosuras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Serviço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Proteção Especial de Média Complexidade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Nosso Jeito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err="1" lang="pt-BR" sz="2000">
                <a:latin charset="0" pitchFamily="34" typeface="Arial"/>
                <a:cs charset="0" pitchFamily="34" typeface="Arial"/>
              </a:rPr>
              <a:t>Criart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Informática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Esporte Para o Futuro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Cantinho Criativo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Banda Marcial Girassol</a:t>
            </a:r>
            <a:endParaRPr altLang="pt-BR" dirty="0" lang="pt-BR" sz="2000">
              <a:latin charset="0" pitchFamily="34" typeface="Arial"/>
              <a:cs charset="0" pitchFamily="34" typeface="Arial"/>
            </a:endParaRPr>
          </a:p>
          <a:p>
            <a:pPr indent="-285750" marL="285750">
              <a:buFont charset="2" pitchFamily="2" typeface="Wingdings"/>
              <a:buChar char="ü"/>
            </a:pPr>
            <a:r>
              <a:rPr altLang="pt-BR" b="1" dirty="0" lang="pt-BR" smtClean="0" sz="2000">
                <a:latin charset="0" pitchFamily="34" typeface="Arial"/>
                <a:cs charset="0" pitchFamily="34" typeface="Arial"/>
              </a:rPr>
              <a:t>Projeto </a:t>
            </a:r>
            <a:r>
              <a:rPr altLang="pt-BR" b="1" dirty="0" lang="pt-BR" sz="2000">
                <a:latin charset="0" pitchFamily="34" typeface="Arial"/>
                <a:cs charset="0" pitchFamily="34" typeface="Arial"/>
              </a:rPr>
              <a:t>Vale Verde</a:t>
            </a:r>
          </a:p>
        </p:txBody>
      </p:sp>
      <p:pic>
        <p:nvPicPr>
          <p:cNvPr descr="C:\Users\user\OneDrive\Área de Trabalho\download.jpg" id="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919" y="6369050"/>
            <a:ext cx="1168282" cy="11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28794"/>
      </p:ext>
    </p:extLst>
  </p:cSld>
  <p:clrMapOvr>
    <a:masterClrMapping/>
  </p:clrMapOvr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Executivo">
  <a:themeElements>
    <a:clrScheme name="Executivo">
      <a:dk1>
        <a:sysClr lastClr="000000" val="windowText"/>
      </a:dk1>
      <a:lt1>
        <a:sysClr lastClr="FFFFFF" val="window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8575">
          <a:solidFill>
            <a:schemeClr val="phClr"/>
          </a:solidFill>
          <a:prstDash val="solid"/>
        </a:ln>
        <a:ln algn="ctr" cap="flat" cmpd="sng" w="508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b="50000" l="50000" r="50000" t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Words>3231</Words>
  <Paragraphs>279</Paragraphs>
  <Slides>44</Slides>
  <Notes>0</Notes>
  <TotalTime>463</TotalTime>
  <HiddenSlides>0</HiddenSlides>
  <MMClips>0</MMClips>
  <ScaleCrop>false</ScaleCrop>
  <HeadingPairs>
    <vt:vector baseType="variant" size="6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baseType="lpstr" size="53">
      <vt:lpstr>Arial</vt:lpstr>
      <vt:lpstr>Arial Black</vt:lpstr>
      <vt:lpstr>Arial MT</vt:lpstr>
      <vt:lpstr>Century Gothic</vt:lpstr>
      <vt:lpstr>Courier New</vt:lpstr>
      <vt:lpstr>Palatino Linotype</vt:lpstr>
      <vt:lpstr>Times New Roman</vt:lpstr>
      <vt:lpstr>Wingdings</vt:lpstr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lication>Microsoft Office PowerPoint</Application>
  <AppVersion>16.0000</AppVersion>
  <PresentationFormat>Personalizar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2023-04-26T20:12:28Z</dcterms:created>
  <dc:creator>APAE IUNA</dc:creator>
  <cp:lastModifiedBy>APAE</cp:lastModifiedBy>
  <dcterms:modified xsi:type="dcterms:W3CDTF">2023-04-28T14:54:22Z</dcterms:modified>
  <cp:revision>40</cp:revision>
  <dc:title>OF/APAE/001/07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2023-04-24T00:00:00Z</vt:filetime>
  </property>
  <property fmtid="{D5CDD505-2E9C-101B-9397-08002B2CF9AE}" name="Creator" pid="3">
    <vt:lpwstr>Microsoft® Word 2016</vt:lpwstr>
  </property>
  <property fmtid="{D5CDD505-2E9C-101B-9397-08002B2CF9AE}" name="LastSaved" pid="4">
    <vt:filetime>2023-04-26T00:00:00Z</vt:filetime>
  </property>
</Properties>
</file>