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-properties+xml" PartName="/docProps/custom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ustom.xml" Type="http://schemas.openxmlformats.org/officeDocument/2006/relationships/custom-properties"/><Relationship Id="rId2" Target="docProps/core.xml" Type="http://schemas.openxmlformats.org/package/2006/relationships/metadata/core-properties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0693400" cy="7556500"/>
  <p:notesSz cx="7556500" cy="10693400"/>
  <p:defaultTextStyle>
    <a:defPPr>
      <a:defRPr altLang="pt-BR" lang="pt-BR"/>
    </a:defPPr>
    <a:lvl1pPr algn="l" defTabSz="914311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311" eaLnBrk="1" hangingPunct="1" latinLnBrk="0" marL="457156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311" eaLnBrk="1" hangingPunct="1" latinLnBrk="0" marL="914311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311" eaLnBrk="1" hangingPunct="1" latinLnBrk="0" marL="1371467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311" eaLnBrk="1" hangingPunct="1" latinLnBrk="0" marL="1828622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311" eaLnBrk="1" hangingPunct="1" latinLnBrk="0" marL="2285778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311" eaLnBrk="1" hangingPunct="1" latinLnBrk="0" marL="2742933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311" eaLnBrk="1" hangingPunct="1" latinLnBrk="0" marL="3200089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311" eaLnBrk="1" hangingPunct="1" latinLnBrk="0" marL="3657245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0AB26408-DC75-4E31-92A4-0A9E90DD6C59}" name="Seção Padrão">
          <p14:sldIdLst>
            <p14:sldId id="261"/>
            <p14:sldId id="291"/>
            <p14:sldId id="292"/>
            <p14:sldId id="294"/>
            <p14:sldId id="290"/>
            <p14:sldId id="289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8"/>
            <p14:sldId id="293"/>
            <p14:sldId id="295"/>
            <p14:sldId id="304"/>
            <p14:sldId id="303"/>
            <p14:sldId id="301"/>
            <p14:sldId id="302"/>
            <p14:sldId id="300"/>
            <p14:sldId id="299"/>
            <p14:sldId id="298"/>
            <p14:sldId id="296"/>
            <p14:sldId id="305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35">
          <p15:clr>
            <a:srgbClr val="A4A3A4"/>
          </p15:clr>
        </p15:guide>
        <p15:guide id="2" pos="30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b="0" g="0" r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d="100" n="99"/>
          <a:sy d="100" n="99"/>
        </p:scale>
        <p:origin x="1464" y="72"/>
      </p:cViewPr>
      <p:guideLst>
        <p:guide orient="horz" pos="2035"/>
        <p:guide pos="3057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<Relationship Id="rId37" Target="slides/slide32.xml" Type="http://schemas.openxmlformats.org/officeDocument/2006/relationships/slide"/><Relationship Id="rId36" Target="slides/slide31.xml" Type="http://schemas.openxmlformats.org/officeDocument/2006/relationships/slide"/><Relationship Id="rId35" Target="slides/slide30.xml" Type="http://schemas.openxmlformats.org/officeDocument/2006/relationships/slide"/><Relationship Id="rId34" Target="slides/slide29.xml" Type="http://schemas.openxmlformats.org/officeDocument/2006/relationships/slide"/><Relationship Id="rId33" Target="slides/slide28.xml" Type="http://schemas.openxmlformats.org/officeDocument/2006/relationships/slide"/><Relationship Id="rId32" Target="slides/slide27.xml" Type="http://schemas.openxmlformats.org/officeDocument/2006/relationships/slide"/><Relationship Id="rId31" Target="slides/slide26.xml" Type="http://schemas.openxmlformats.org/officeDocument/2006/relationships/slide"/><Relationship Id="rId30" Target="slides/slide25.xml" Type="http://schemas.openxmlformats.org/officeDocument/2006/relationships/slide"/><Relationship Id="rId27" Target="slides/slide22.xml" Type="http://schemas.openxmlformats.org/officeDocument/2006/relationships/slide"/><Relationship Id="rId26" Target="slides/slide21.xml" Type="http://schemas.openxmlformats.org/officeDocument/2006/relationships/slide"/><Relationship Id="rId25" Target="slides/slide20.xml" Type="http://schemas.openxmlformats.org/officeDocument/2006/relationships/slide"/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8.xml" Type="http://schemas.openxmlformats.org/officeDocument/2006/relationships/slide"/><Relationship Id="rId29" Target="slides/slide24.xml" Type="http://schemas.openxmlformats.org/officeDocument/2006/relationships/slide"/><Relationship Id="rId2" Target="viewProps.xml" Type="http://schemas.openxmlformats.org/officeDocument/2006/relationships/viewProps"/><Relationship Id="rId22" Target="slides/slide17.xml" Type="http://schemas.openxmlformats.org/officeDocument/2006/relationships/slide"/><Relationship Id="rId28" Target="slides/slide23.xml" Type="http://schemas.openxmlformats.org/officeDocument/2006/relationships/slide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6" y="671690"/>
            <a:ext cx="9089390" cy="4701822"/>
          </a:xfrm>
        </p:spPr>
        <p:txBody>
          <a:bodyPr anchor="b" numCol="1">
            <a:noAutofit/>
          </a:bodyPr>
          <a:lstStyle>
            <a:lvl1pPr>
              <a:lnSpc>
                <a:spcPct val="100000"/>
              </a:lnSpc>
              <a:defRPr sz="9100"/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604010" y="5457472"/>
            <a:ext cx="7485380" cy="1343378"/>
          </a:xfrm>
        </p:spPr>
        <p:txBody>
          <a:bodyPr numCol="1">
            <a:normAutofit/>
          </a:bodyPr>
          <a:lstStyle>
            <a:lvl1pPr algn="ctr" indent="0" marL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52139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1042782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564173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2085564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606954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3128345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649736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4171127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altLang="pt-BR" lang="pt-BR" smtClean="0"/>
              <a:t>Clique para editar o estilo do subtítulo mestre</a:t>
            </a:r>
            <a:endParaRPr dirty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idx="11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  <p:sp>
        <p:nvSpPr>
          <p:cNvPr id="9" name="Footer Placeholder 8"/>
          <p:cNvSpPr>
            <a:spLocks noGrp="1"/>
          </p:cNvSpPr>
          <p:nvPr>
            <p:ph idx="12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7752716" y="302612"/>
            <a:ext cx="2406016" cy="6447514"/>
          </a:xfrm>
        </p:spPr>
        <p:txBody>
          <a:bodyPr numCol="1" vert="eaVert"/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534670" y="302612"/>
            <a:ext cx="7039822" cy="6447514"/>
          </a:xfrm>
        </p:spPr>
        <p:txBody>
          <a:bodyPr numCol="1" vert="eaVert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charset="0" pitchFamily="34" typeface="Arial"/>
              <a:buChar char="•"/>
              <a:defRPr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1511300"/>
            <a:ext cx="9089390" cy="2760222"/>
          </a:xfrm>
        </p:spPr>
        <p:txBody>
          <a:bodyPr anchor="b" numCol="1"/>
          <a:lstStyle>
            <a:lvl1pPr algn="ctr" defTabSz="1042782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dirty="0" kern="1200" lang="en-US" smtClean="0" sz="5500">
                <a:solidFill>
                  <a:schemeClr val="tx2"/>
                </a:solidFill>
                <a:effectLst>
                  <a:outerShdw algn="t" blurRad="63500" dir="5400000" dist="38100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44705" y="4483174"/>
            <a:ext cx="9089390" cy="1247172"/>
          </a:xfrm>
        </p:spPr>
        <p:txBody>
          <a:bodyPr anchor="t" numCol="1"/>
          <a:lstStyle>
            <a:lvl1pPr algn="ctr" indent="0" marL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indent="0" marL="521391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indent="0" marL="1042782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564173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2085564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606954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3128345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649736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4171127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  <p:sp>
        <p:nvSpPr>
          <p:cNvPr id="7" name="Oval 6"/>
          <p:cNvSpPr/>
          <p:nvPr/>
        </p:nvSpPr>
        <p:spPr>
          <a:xfrm>
            <a:off x="5257589" y="4323997"/>
            <a:ext cx="99137" cy="93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2139" lIns="104278" numCol="1" rIns="104278" rtlCol="0" tIns="52139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91508" y="4323997"/>
            <a:ext cx="99137" cy="93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2139" lIns="104278" numCol="1" rIns="104278" rtlCol="0" tIns="52139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4785" y="4323997"/>
            <a:ext cx="99137" cy="93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2139" lIns="104278" numCol="1" rIns="104278" rtlCol="0" tIns="52139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5435812" y="1763184"/>
            <a:ext cx="4722918" cy="4986941"/>
          </a:xfrm>
        </p:spPr>
        <p:txBody>
          <a:bodyPr numCol="1"/>
          <a:lstStyle>
            <a:lvl1pPr>
              <a:defRPr sz="27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  <p:sp>
        <p:nvSpPr>
          <p:cNvPr id="9" name="Content Placeholder 8"/>
          <p:cNvSpPr>
            <a:spLocks noGrp="1"/>
          </p:cNvSpPr>
          <p:nvPr>
            <p:ph idx="13" sz="quarter"/>
          </p:nvPr>
        </p:nvSpPr>
        <p:spPr>
          <a:xfrm>
            <a:off x="427737" y="1763183"/>
            <a:ext cx="4726483" cy="4987290"/>
          </a:xfrm>
        </p:spPr>
        <p:txBody>
          <a:bodyPr numCol="1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altLang="pt-BR"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534670" y="1763184"/>
            <a:ext cx="4724775" cy="671689"/>
          </a:xfrm>
        </p:spPr>
        <p:txBody>
          <a:bodyPr anchor="b" numCol="1">
            <a:noAutofit/>
          </a:bodyPr>
          <a:lstStyle>
            <a:lvl1pPr algn="ctr" indent="0" marL="0">
              <a:buNone/>
              <a:defRPr b="0" sz="2700"/>
            </a:lvl1pPr>
            <a:lvl2pPr indent="0" marL="521391">
              <a:buNone/>
              <a:defRPr b="1" sz="2300"/>
            </a:lvl2pPr>
            <a:lvl3pPr indent="0" marL="1042782">
              <a:buNone/>
              <a:defRPr b="1" sz="2100"/>
            </a:lvl3pPr>
            <a:lvl4pPr indent="0" marL="1564173">
              <a:buNone/>
              <a:defRPr b="1" sz="1800"/>
            </a:lvl4pPr>
            <a:lvl5pPr indent="0" marL="2085564">
              <a:buNone/>
              <a:defRPr b="1" sz="1800"/>
            </a:lvl5pPr>
            <a:lvl6pPr indent="0" marL="2606954">
              <a:buNone/>
              <a:defRPr b="1" sz="1800"/>
            </a:lvl6pPr>
            <a:lvl7pPr indent="0" marL="3128345">
              <a:buNone/>
              <a:defRPr b="1" sz="1800"/>
            </a:lvl7pPr>
            <a:lvl8pPr indent="0" marL="3649736">
              <a:buNone/>
              <a:defRPr b="1" sz="1800"/>
            </a:lvl8pPr>
            <a:lvl9pPr indent="0" marL="4171127">
              <a:buNone/>
              <a:defRPr b="1" sz="18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5435812" y="1763184"/>
            <a:ext cx="4726631" cy="671689"/>
          </a:xfrm>
        </p:spPr>
        <p:txBody>
          <a:bodyPr anchor="b" numCol="1">
            <a:noAutofit/>
          </a:bodyPr>
          <a:lstStyle>
            <a:lvl1pPr algn="ctr" indent="0" marL="0">
              <a:buNone/>
              <a:defRPr b="0" sz="2700"/>
            </a:lvl1pPr>
            <a:lvl2pPr indent="0" marL="521391">
              <a:buNone/>
              <a:defRPr b="1" sz="2300"/>
            </a:lvl2pPr>
            <a:lvl3pPr indent="0" marL="1042782">
              <a:buNone/>
              <a:defRPr b="1" sz="2100"/>
            </a:lvl3pPr>
            <a:lvl4pPr indent="0" marL="1564173">
              <a:buNone/>
              <a:defRPr b="1" sz="1800"/>
            </a:lvl4pPr>
            <a:lvl5pPr indent="0" marL="2085564">
              <a:buNone/>
              <a:defRPr b="1" sz="1800"/>
            </a:lvl5pPr>
            <a:lvl6pPr indent="0" marL="2606954">
              <a:buNone/>
              <a:defRPr b="1" sz="1800"/>
            </a:lvl6pPr>
            <a:lvl7pPr indent="0" marL="3128345">
              <a:buNone/>
              <a:defRPr b="1" sz="1800"/>
            </a:lvl7pPr>
            <a:lvl8pPr indent="0" marL="3649736">
              <a:buNone/>
              <a:defRPr b="1" sz="1800"/>
            </a:lvl8pPr>
            <a:lvl9pPr indent="0" marL="4171127">
              <a:buNone/>
              <a:defRPr b="1" sz="18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  <p:sp>
        <p:nvSpPr>
          <p:cNvPr id="11" name="Content Placeholder 10"/>
          <p:cNvSpPr>
            <a:spLocks noGrp="1"/>
          </p:cNvSpPr>
          <p:nvPr>
            <p:ph idx="13" sz="quarter"/>
          </p:nvPr>
        </p:nvSpPr>
        <p:spPr>
          <a:xfrm>
            <a:off x="534671" y="2438232"/>
            <a:ext cx="4726483" cy="4312243"/>
          </a:xfrm>
        </p:spPr>
        <p:txBody>
          <a:bodyPr numCol="1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4" sz="quarter"/>
          </p:nvPr>
        </p:nvSpPr>
        <p:spPr>
          <a:xfrm>
            <a:off x="5464329" y="2438231"/>
            <a:ext cx="4726483" cy="4311752"/>
          </a:xfrm>
        </p:spPr>
        <p:txBody>
          <a:bodyPr numCol="1"/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012" y="293865"/>
            <a:ext cx="3518054" cy="2308931"/>
          </a:xfrm>
        </p:spPr>
        <p:txBody>
          <a:bodyPr anchor="b" numCol="1"/>
          <a:lstStyle>
            <a:lvl1pPr algn="ctr">
              <a:lnSpc>
                <a:spcPct val="100000"/>
              </a:lnSpc>
              <a:defRPr b="0" sz="3200">
                <a:effectLst>
                  <a:outerShdw algn="t" blurRad="50800" dir="5400000" dist="25400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991" y="300862"/>
            <a:ext cx="5842385" cy="6449263"/>
          </a:xfrm>
        </p:spPr>
        <p:txBody>
          <a:bodyPr numCol="1"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6908012" y="2686756"/>
            <a:ext cx="3518054" cy="4063368"/>
          </a:xfrm>
        </p:spPr>
        <p:txBody>
          <a:bodyPr numCol="1">
            <a:normAutofit/>
          </a:bodyPr>
          <a:lstStyle>
            <a:lvl1pPr algn="ctr" indent="0" marL="0">
              <a:lnSpc>
                <a:spcPct val="125000"/>
              </a:lnSpc>
              <a:buNone/>
              <a:defRPr sz="1800"/>
            </a:lvl1pPr>
            <a:lvl2pPr indent="0" marL="521391">
              <a:buNone/>
              <a:defRPr sz="1400"/>
            </a:lvl2pPr>
            <a:lvl3pPr indent="0" marL="1042782">
              <a:buNone/>
              <a:defRPr sz="1100"/>
            </a:lvl3pPr>
            <a:lvl4pPr indent="0" marL="1564173">
              <a:buNone/>
              <a:defRPr sz="1000"/>
            </a:lvl4pPr>
            <a:lvl5pPr indent="0" marL="2085564">
              <a:buNone/>
              <a:defRPr sz="1000"/>
            </a:lvl5pPr>
            <a:lvl6pPr indent="0" marL="2606954">
              <a:buNone/>
              <a:defRPr sz="1000"/>
            </a:lvl6pPr>
            <a:lvl7pPr indent="0" marL="3128345">
              <a:buNone/>
              <a:defRPr sz="1000"/>
            </a:lvl7pPr>
            <a:lvl8pPr indent="0" marL="3649736">
              <a:buNone/>
              <a:defRPr sz="1000"/>
            </a:lvl8pPr>
            <a:lvl9pPr indent="0" marL="4171127">
              <a:buNone/>
              <a:defRPr sz="10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171" y="251884"/>
            <a:ext cx="6679661" cy="986543"/>
          </a:xfrm>
        </p:spPr>
        <p:txBody>
          <a:bodyPr anchor="b" numCol="1"/>
          <a:lstStyle>
            <a:lvl1pPr algn="ctr">
              <a:lnSpc>
                <a:spcPct val="100000"/>
              </a:lnSpc>
              <a:defRPr b="0" sz="3200"/>
            </a:lvl1pPr>
          </a:lstStyle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63670" y="1259417"/>
            <a:ext cx="7080662" cy="5003558"/>
          </a:xfrm>
          <a:ln w="76200">
            <a:solidFill>
              <a:schemeClr val="bg1"/>
            </a:solidFill>
          </a:ln>
          <a:effectLst>
            <a:outerShdw algn="ctr" blurRad="88900" dir="5400000" dist="50800" rotWithShape="0">
              <a:srgbClr val="000000">
                <a:alpha val="25000"/>
              </a:srgbClr>
            </a:outerShdw>
          </a:effectLst>
        </p:spPr>
        <p:txBody>
          <a:bodyPr anchor="t" numCol="1"/>
          <a:lstStyle>
            <a:lvl1pPr algn="ctr" indent="0" marL="0">
              <a:buNone/>
              <a:defRPr sz="3600"/>
            </a:lvl1pPr>
            <a:lvl2pPr indent="0" marL="521391">
              <a:buNone/>
              <a:defRPr sz="3200"/>
            </a:lvl2pPr>
            <a:lvl3pPr indent="0" marL="1042782">
              <a:buNone/>
              <a:defRPr sz="2700"/>
            </a:lvl3pPr>
            <a:lvl4pPr indent="0" marL="1564173">
              <a:buNone/>
              <a:defRPr sz="2300"/>
            </a:lvl4pPr>
            <a:lvl5pPr indent="0" marL="2085564">
              <a:buNone/>
              <a:defRPr sz="2300"/>
            </a:lvl5pPr>
            <a:lvl6pPr indent="0" marL="2606954">
              <a:buNone/>
              <a:defRPr sz="2300"/>
            </a:lvl6pPr>
            <a:lvl7pPr indent="0" marL="3128345">
              <a:buNone/>
              <a:defRPr sz="2300"/>
            </a:lvl7pPr>
            <a:lvl8pPr indent="0" marL="3649736">
              <a:buNone/>
              <a:defRPr sz="2300"/>
            </a:lvl8pPr>
            <a:lvl9pPr indent="0" marL="4171127">
              <a:buNone/>
              <a:defRPr sz="2300"/>
            </a:lvl9pPr>
          </a:lstStyle>
          <a:p>
            <a:r>
              <a:rPr altLang="pt-BR" lang="pt-BR" smtClean="0"/>
              <a:t>Clique no ícone para adicionar uma imagem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964171" y="6402036"/>
            <a:ext cx="6679661" cy="587728"/>
          </a:xfrm>
        </p:spPr>
        <p:txBody>
          <a:bodyPr numCol="1">
            <a:normAutofit/>
          </a:bodyPr>
          <a:lstStyle>
            <a:lvl1pPr algn="ctr" indent="0" marL="0">
              <a:buNone/>
              <a:defRPr sz="1800"/>
            </a:lvl1pPr>
            <a:lvl2pPr indent="0" marL="521391">
              <a:buNone/>
              <a:defRPr sz="1400"/>
            </a:lvl2pPr>
            <a:lvl3pPr indent="0" marL="1042782">
              <a:buNone/>
              <a:defRPr sz="1100"/>
            </a:lvl3pPr>
            <a:lvl4pPr indent="0" marL="1564173">
              <a:buNone/>
              <a:defRPr sz="1000"/>
            </a:lvl4pPr>
            <a:lvl5pPr indent="0" marL="2085564">
              <a:buNone/>
              <a:defRPr sz="1000"/>
            </a:lvl5pPr>
            <a:lvl6pPr indent="0" marL="2606954">
              <a:buNone/>
              <a:defRPr sz="1000"/>
            </a:lvl6pPr>
            <a:lvl7pPr indent="0" marL="3128345">
              <a:buNone/>
              <a:defRPr sz="1000"/>
            </a:lvl7pPr>
            <a:lvl8pPr indent="0" marL="3649736">
              <a:buNone/>
              <a:defRPr sz="1000"/>
            </a:lvl8pPr>
            <a:lvl9pPr indent="0" marL="4171127">
              <a:buNone/>
              <a:defRPr sz="1000"/>
            </a:lvl9pPr>
          </a:lstStyle>
          <a:p>
            <a:pPr lvl="0"/>
            <a:r>
              <a:rPr altLang="pt-BR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pt-BR" lang="pt-BR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3" Target="../slideLayouts/slideLayout12.xml" Type="http://schemas.openxmlformats.org/officeDocument/2006/relationships/slideLayout"/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1"/>
            <a:ext cx="9624060" cy="1763183"/>
          </a:xfrm>
          <a:prstGeom prst="rect">
            <a:avLst/>
          </a:prstGeom>
        </p:spPr>
        <p:txBody>
          <a:bodyPr anchor="b" bIns="52139" lIns="104278" numCol="1" rIns="104278" rtlCol="0" tIns="52139" vert="horz">
            <a:noAutofit/>
          </a:bodyPr>
          <a:lstStyle/>
          <a:p>
            <a:r>
              <a:rPr altLang="pt-BR" lang="pt-BR" smtClean="0"/>
              <a:t>Clique para editar o título mestre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534670" y="1763184"/>
            <a:ext cx="9624060" cy="4986941"/>
          </a:xfrm>
          <a:prstGeom prst="rect">
            <a:avLst/>
          </a:prstGeom>
        </p:spPr>
        <p:txBody>
          <a:bodyPr bIns="52139" lIns="104278" numCol="1" rIns="104278" rtlCol="0" tIns="52139" vert="horz">
            <a:normAutofit/>
          </a:bodyPr>
          <a:lstStyle/>
          <a:p>
            <a:pPr lvl="0"/>
            <a:r>
              <a:rPr altLang="pt-BR" lang="pt-BR" smtClean="0"/>
              <a:t>Clique para editar o texto mestre</a:t>
            </a:r>
          </a:p>
          <a:p>
            <a:pPr lvl="1"/>
            <a:r>
              <a:rPr altLang="pt-BR" lang="pt-BR" smtClean="0"/>
              <a:t>Segundo nível</a:t>
            </a:r>
          </a:p>
          <a:p>
            <a:pPr lvl="2"/>
            <a:r>
              <a:rPr altLang="pt-BR" lang="pt-BR" smtClean="0"/>
              <a:t>Terceiro nível</a:t>
            </a:r>
          </a:p>
          <a:p>
            <a:pPr lvl="3"/>
            <a:r>
              <a:rPr altLang="pt-BR" lang="pt-BR" smtClean="0"/>
              <a:t>Quarto nível</a:t>
            </a:r>
          </a:p>
          <a:p>
            <a:pPr lvl="4"/>
            <a:r>
              <a:rPr altLang="pt-BR" lang="pt-BR" smtClean="0"/>
              <a:t>Quinto nível</a:t>
            </a:r>
            <a:endParaRPr dirty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7441581" y="7003757"/>
            <a:ext cx="2439432" cy="402314"/>
          </a:xfrm>
          <a:prstGeom prst="rect">
            <a:avLst/>
          </a:prstGeom>
        </p:spPr>
        <p:txBody>
          <a:bodyPr anchor="ctr" bIns="52139" lIns="104278" numCol="1" rIns="52139" rtlCol="0" tIns="52139"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Century Gothic"/>
              </a:defRPr>
            </a:lvl1pPr>
          </a:lstStyle>
          <a:p>
            <a:fld id="{1D8BD707-D9CF-40AE-B4C6-C98DA3205C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770858" y="7003757"/>
            <a:ext cx="3330549" cy="402314"/>
          </a:xfrm>
          <a:prstGeom prst="rect">
            <a:avLst/>
          </a:prstGeom>
        </p:spPr>
        <p:txBody>
          <a:bodyPr anchor="ctr" bIns="52139" lIns="52139" numCol="1" rIns="104278" rtlCol="0" tIns="52139" vert="horz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Century Gothic"/>
              </a:defRPr>
            </a:lvl1pPr>
          </a:lstStyle>
          <a:p>
            <a:endParaRPr altLang="pt-BR" lang="pt-BR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9990889" y="7003757"/>
            <a:ext cx="657199" cy="402314"/>
          </a:xfrm>
          <a:prstGeom prst="rect">
            <a:avLst/>
          </a:prstGeom>
        </p:spPr>
        <p:txBody>
          <a:bodyPr anchor="ctr" bIns="52139" lIns="31283" numCol="1" rIns="52139" rtlCol="0" tIns="52139" vert="horz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Century Gothic"/>
              </a:defRPr>
            </a:lvl1pPr>
          </a:lstStyle>
          <a:p>
            <a:fld id="{B6F15528-21DE-4FAA-801E-634DDDAF4B2B}" type="slidenum">
              <a:rPr altLang="pt-BR" lang="pt-BR" smtClean="0"/>
              <a:t>‹nº›</a:t>
            </a:fld>
            <a:endParaRPr altLang="pt-BR" lang="pt-BR"/>
          </a:p>
        </p:txBody>
      </p:sp>
      <p:sp>
        <p:nvSpPr>
          <p:cNvPr id="7" name="Oval 6"/>
          <p:cNvSpPr/>
          <p:nvPr/>
        </p:nvSpPr>
        <p:spPr>
          <a:xfrm>
            <a:off x="9890881" y="7161358"/>
            <a:ext cx="99137" cy="93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2139" lIns="104278" numCol="1" rIns="104278" rtlCol="0" tIns="52139"/>
          <a:lstStyle/>
          <a:p>
            <a:pPr algn="ctr" defTabSz="1042782" eaLnBrk="1" hangingPunct="1" latinLnBrk="0" marL="0" rtl="0"/>
            <a:endParaRPr kern="1200" lang="en-US" sz="2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5553" y="7161358"/>
            <a:ext cx="99137" cy="93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2139" lIns="104278" numCol="1" rIns="104278" rtlCol="0" tIns="52139"/>
          <a:lstStyle/>
          <a:p>
            <a:pPr algn="ctr"/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1042782" eaLnBrk="1" hangingPunct="1" latinLnBrk="0" rtl="0">
        <a:lnSpc>
          <a:spcPts val="6614"/>
        </a:lnSpc>
        <a:spcBef>
          <a:spcPct val="0"/>
        </a:spcBef>
        <a:buNone/>
        <a:defRPr kern="1200" sz="6200">
          <a:solidFill>
            <a:schemeClr val="tx2"/>
          </a:solidFill>
          <a:effectLst>
            <a:outerShdw algn="t" blurRad="63500" dir="5400000" dist="38100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algn="l" defTabSz="1042782" eaLnBrk="1" hangingPunct="1" indent="-391043" latinLnBrk="0" marL="391043" rtl="0">
        <a:spcBef>
          <a:spcPct val="20000"/>
        </a:spcBef>
        <a:buFont charset="0" pitchFamily="34" typeface="Arial"/>
        <a:buChar char="•"/>
        <a:defRPr kern="1200" sz="27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algn="l" defTabSz="1042782" eaLnBrk="1" hangingPunct="1" indent="-325869" latinLnBrk="0" marL="847260" rtl="0">
        <a:spcBef>
          <a:spcPct val="20000"/>
        </a:spcBef>
        <a:buFont charset="0" pitchFamily="49" typeface="Courier New"/>
        <a:buChar char="o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algn="l" defTabSz="1042782" eaLnBrk="1" hangingPunct="1" indent="-260695" latinLnBrk="0" marL="1303477" rtl="0">
        <a:spcBef>
          <a:spcPct val="20000"/>
        </a:spcBef>
        <a:buFont charset="0" pitchFamily="34" typeface="Arial"/>
        <a:buChar char="•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algn="l" defTabSz="1042782" eaLnBrk="1" hangingPunct="1" indent="-260695" latinLnBrk="0" marL="1824868" rtl="0">
        <a:spcBef>
          <a:spcPct val="20000"/>
        </a:spcBef>
        <a:buFont charset="0" pitchFamily="49" typeface="Courier New"/>
        <a:buChar char="o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algn="l" defTabSz="1042782" eaLnBrk="1" hangingPunct="1" indent="-260695" latinLnBrk="0" marL="2346259" rtl="0">
        <a:spcBef>
          <a:spcPct val="20000"/>
        </a:spcBef>
        <a:buFont charset="0" pitchFamily="34" typeface="Arial"/>
        <a:buChar char="•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algn="l" defTabSz="1042782" eaLnBrk="1" hangingPunct="1" indent="-260695" latinLnBrk="0" marL="2867650" rtl="0">
        <a:spcBef>
          <a:spcPct val="20000"/>
        </a:spcBef>
        <a:buFont charset="0" pitchFamily="49" typeface="Courier New"/>
        <a:buChar char="o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algn="l" defTabSz="1042782" eaLnBrk="1" hangingPunct="1" indent="-260695" latinLnBrk="0" marL="3389041" rtl="0">
        <a:spcBef>
          <a:spcPct val="20000"/>
        </a:spcBef>
        <a:buFont charset="0" pitchFamily="34" typeface="Arial"/>
        <a:buChar char="•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algn="l" defTabSz="1042782" eaLnBrk="1" hangingPunct="1" indent="-260695" latinLnBrk="0" marL="3910432" rtl="0">
        <a:spcBef>
          <a:spcPct val="20000"/>
        </a:spcBef>
        <a:buFont charset="0" pitchFamily="49" typeface="Courier New"/>
        <a:buChar char="o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algn="l" defTabSz="1042782" eaLnBrk="1" hangingPunct="1" indent="-260695" latinLnBrk="0" marL="4431822" rtl="0">
        <a:spcBef>
          <a:spcPct val="20000"/>
        </a:spcBef>
        <a:buFont charset="0" pitchFamily="34" typeface="Arial"/>
        <a:buChar char="•"/>
        <a:defRPr kern="1200" sz="18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algn="l" defTabSz="1042782" eaLnBrk="1" hangingPunct="1" latinLnBrk="0" marL="0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1pPr>
      <a:lvl2pPr algn="l" defTabSz="1042782" eaLnBrk="1" hangingPunct="1" latinLnBrk="0" marL="521391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1042782" eaLnBrk="1" hangingPunct="1" latinLnBrk="0" marL="1042782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3pPr>
      <a:lvl4pPr algn="l" defTabSz="1042782" eaLnBrk="1" hangingPunct="1" latinLnBrk="0" marL="1564173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4pPr>
      <a:lvl5pPr algn="l" defTabSz="1042782" eaLnBrk="1" hangingPunct="1" latinLnBrk="0" marL="2085564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5pPr>
      <a:lvl6pPr algn="l" defTabSz="1042782" eaLnBrk="1" hangingPunct="1" latinLnBrk="0" marL="2606954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6pPr>
      <a:lvl7pPr algn="l" defTabSz="1042782" eaLnBrk="1" hangingPunct="1" latinLnBrk="0" marL="3128345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7pPr>
      <a:lvl8pPr algn="l" defTabSz="1042782" eaLnBrk="1" hangingPunct="1" latinLnBrk="0" marL="3649736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8pPr>
      <a:lvl9pPr algn="l" defTabSz="1042782" eaLnBrk="1" hangingPunct="1" latinLnBrk="0" marL="4171127" rtl="0">
        <a:defRPr kern="1200" sz="2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mailto:apaeiunaes@hotmail.com" TargetMode="External" Type="http://schemas.openxmlformats.org/officeDocument/2006/relationships/hyperlink"/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4" Target="../media/image2.jpeg" Type="http://schemas.openxmlformats.org/officeDocument/2006/relationships/image"/><Relationship Id="rId3" Target="../media/image25.jpg" Type="http://schemas.openxmlformats.org/officeDocument/2006/relationships/image"/><Relationship Id="rId2" Target="../media/image24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8" Target="../media/image2.jpeg" Type="http://schemas.openxmlformats.org/officeDocument/2006/relationships/image"/><Relationship Id="rId7" Target="../media/image31.jpg" Type="http://schemas.openxmlformats.org/officeDocument/2006/relationships/image"/><Relationship Id="rId6" Target="../media/image30.jpg" Type="http://schemas.openxmlformats.org/officeDocument/2006/relationships/image"/><Relationship Id="rId5" Target="../media/image29.jpg" Type="http://schemas.openxmlformats.org/officeDocument/2006/relationships/image"/><Relationship Id="rId4" Target="../media/image28.jpg" Type="http://schemas.openxmlformats.org/officeDocument/2006/relationships/image"/><Relationship Id="rId3" Target="../media/image27.jpg" Type="http://schemas.openxmlformats.org/officeDocument/2006/relationships/image"/><Relationship Id="rId2" Target="../media/image26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4" Target="../media/image2.jpeg" Type="http://schemas.openxmlformats.org/officeDocument/2006/relationships/image"/><Relationship Id="rId3" Target="../media/image33.jpg" Type="http://schemas.openxmlformats.org/officeDocument/2006/relationships/image"/><Relationship Id="rId2" Target="../media/image32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10" Target="../media/image2.jpeg" Type="http://schemas.openxmlformats.org/officeDocument/2006/relationships/image"/><Relationship Id="rId9" Target="../media/image41.jpg" Type="http://schemas.openxmlformats.org/officeDocument/2006/relationships/image"/><Relationship Id="rId8" Target="../media/image40.jpg" Type="http://schemas.openxmlformats.org/officeDocument/2006/relationships/image"/><Relationship Id="rId7" Target="../media/image39.jpg" Type="http://schemas.openxmlformats.org/officeDocument/2006/relationships/image"/><Relationship Id="rId6" Target="../media/image38.jpg" Type="http://schemas.openxmlformats.org/officeDocument/2006/relationships/image"/><Relationship Id="rId5" Target="../media/image37.jpg" Type="http://schemas.openxmlformats.org/officeDocument/2006/relationships/image"/><Relationship Id="rId4" Target="../media/image36.jpg" Type="http://schemas.openxmlformats.org/officeDocument/2006/relationships/image"/><Relationship Id="rId3" Target="../media/image35.jpg" Type="http://schemas.openxmlformats.org/officeDocument/2006/relationships/image"/><Relationship Id="rId2" Target="../media/image34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8" Target="../media/image2.jpeg" Type="http://schemas.openxmlformats.org/officeDocument/2006/relationships/image"/><Relationship Id="rId7" Target="../media/image47.jpg" Type="http://schemas.openxmlformats.org/officeDocument/2006/relationships/image"/><Relationship Id="rId6" Target="../media/image46.jpg" Type="http://schemas.openxmlformats.org/officeDocument/2006/relationships/image"/><Relationship Id="rId5" Target="../media/image45.jpg" Type="http://schemas.openxmlformats.org/officeDocument/2006/relationships/image"/><Relationship Id="rId4" Target="../media/image44.jpg" Type="http://schemas.openxmlformats.org/officeDocument/2006/relationships/image"/><Relationship Id="rId3" Target="../media/image43.jpg" Type="http://schemas.openxmlformats.org/officeDocument/2006/relationships/image"/><Relationship Id="rId2" Target="../media/image42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8" Target="../media/image2.jpeg" Type="http://schemas.openxmlformats.org/officeDocument/2006/relationships/image"/><Relationship Id="rId7" Target="../media/image53.jpg" Type="http://schemas.openxmlformats.org/officeDocument/2006/relationships/image"/><Relationship Id="rId6" Target="../media/image52.jpg" Type="http://schemas.openxmlformats.org/officeDocument/2006/relationships/image"/><Relationship Id="rId5" Target="../media/image51.jpg" Type="http://schemas.openxmlformats.org/officeDocument/2006/relationships/image"/><Relationship Id="rId4" Target="../media/image50.jpg" Type="http://schemas.openxmlformats.org/officeDocument/2006/relationships/image"/><Relationship Id="rId3" Target="../media/image49.jpg" Type="http://schemas.openxmlformats.org/officeDocument/2006/relationships/image"/><Relationship Id="rId2" Target="../media/image48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8" Target="../media/image2.jpeg" Type="http://schemas.openxmlformats.org/officeDocument/2006/relationships/image"/><Relationship Id="rId7" Target="../media/image59.jpg" Type="http://schemas.openxmlformats.org/officeDocument/2006/relationships/image"/><Relationship Id="rId6" Target="../media/image58.jpg" Type="http://schemas.openxmlformats.org/officeDocument/2006/relationships/image"/><Relationship Id="rId5" Target="../media/image57.jpg" Type="http://schemas.openxmlformats.org/officeDocument/2006/relationships/image"/><Relationship Id="rId4" Target="../media/image56.jpg" Type="http://schemas.openxmlformats.org/officeDocument/2006/relationships/image"/><Relationship Id="rId3" Target="../media/image55.jpg" Type="http://schemas.openxmlformats.org/officeDocument/2006/relationships/image"/><Relationship Id="rId2" Target="../media/image54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5" Target="../media/image2.jpeg" Type="http://schemas.openxmlformats.org/officeDocument/2006/relationships/image"/><Relationship Id="rId4" Target="../media/image62.jpg" Type="http://schemas.openxmlformats.org/officeDocument/2006/relationships/image"/><Relationship Id="rId3" Target="../media/image61.jpg" Type="http://schemas.openxmlformats.org/officeDocument/2006/relationships/image"/><Relationship Id="rId2" Target="../media/image60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5" Target="../media/image2.jpeg" Type="http://schemas.openxmlformats.org/officeDocument/2006/relationships/image"/><Relationship Id="rId4" Target="../media/image65.jpg" Type="http://schemas.openxmlformats.org/officeDocument/2006/relationships/image"/><Relationship Id="rId3" Target="../media/image64.jpg" Type="http://schemas.openxmlformats.org/officeDocument/2006/relationships/image"/><Relationship Id="rId2" Target="../media/image63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8" Target="../media/image2.jpeg" Type="http://schemas.openxmlformats.org/officeDocument/2006/relationships/image"/><Relationship Id="rId7" Target="../media/image71.jpg" Type="http://schemas.openxmlformats.org/officeDocument/2006/relationships/image"/><Relationship Id="rId6" Target="../media/image70.jpg" Type="http://schemas.openxmlformats.org/officeDocument/2006/relationships/image"/><Relationship Id="rId5" Target="../media/image69.jpg" Type="http://schemas.openxmlformats.org/officeDocument/2006/relationships/image"/><Relationship Id="rId4" Target="../media/image68.jpg" Type="http://schemas.openxmlformats.org/officeDocument/2006/relationships/image"/><Relationship Id="rId3" Target="../media/image67.jpg" Type="http://schemas.openxmlformats.org/officeDocument/2006/relationships/image"/><Relationship Id="rId2" Target="../media/image66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3.emf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8" Target="../media/image2.jpeg" Type="http://schemas.openxmlformats.org/officeDocument/2006/relationships/image"/><Relationship Id="rId7" Target="../media/image77.jpg" Type="http://schemas.openxmlformats.org/officeDocument/2006/relationships/image"/><Relationship Id="rId6" Target="../media/image76.jpg" Type="http://schemas.openxmlformats.org/officeDocument/2006/relationships/image"/><Relationship Id="rId5" Target="../media/image75.jpg" Type="http://schemas.openxmlformats.org/officeDocument/2006/relationships/image"/><Relationship Id="rId4" Target="../media/image74.jpg" Type="http://schemas.openxmlformats.org/officeDocument/2006/relationships/image"/><Relationship Id="rId3" Target="../media/image73.jpg" Type="http://schemas.openxmlformats.org/officeDocument/2006/relationships/image"/><Relationship Id="rId2" Target="../media/image72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16" Target="../media/image2.jpeg" Type="http://schemas.openxmlformats.org/officeDocument/2006/relationships/image"/><Relationship Id="rId15" Target="../media/image91.jpg" Type="http://schemas.openxmlformats.org/officeDocument/2006/relationships/image"/><Relationship Id="rId14" Target="../media/image90.jpg" Type="http://schemas.openxmlformats.org/officeDocument/2006/relationships/image"/><Relationship Id="rId13" Target="../media/image89.jpg" Type="http://schemas.openxmlformats.org/officeDocument/2006/relationships/image"/><Relationship Id="rId12" Target="../media/image88.jpg" Type="http://schemas.openxmlformats.org/officeDocument/2006/relationships/image"/><Relationship Id="rId11" Target="../media/image87.jpg" Type="http://schemas.openxmlformats.org/officeDocument/2006/relationships/image"/><Relationship Id="rId10" Target="../media/image86.jpg" Type="http://schemas.openxmlformats.org/officeDocument/2006/relationships/image"/><Relationship Id="rId9" Target="../media/image85.jpg" Type="http://schemas.openxmlformats.org/officeDocument/2006/relationships/image"/><Relationship Id="rId8" Target="../media/image84.jpg" Type="http://schemas.openxmlformats.org/officeDocument/2006/relationships/image"/><Relationship Id="rId7" Target="../media/image83.jpg" Type="http://schemas.openxmlformats.org/officeDocument/2006/relationships/image"/><Relationship Id="rId6" Target="../media/image82.jpg" Type="http://schemas.openxmlformats.org/officeDocument/2006/relationships/image"/><Relationship Id="rId5" Target="../media/image81.jpg" Type="http://schemas.openxmlformats.org/officeDocument/2006/relationships/image"/><Relationship Id="rId4" Target="../media/image80.jpg" Type="http://schemas.openxmlformats.org/officeDocument/2006/relationships/image"/><Relationship Id="rId3" Target="../media/image79.jpg" Type="http://schemas.openxmlformats.org/officeDocument/2006/relationships/image"/><Relationship Id="rId2" Target="../media/image78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14" Target="../media/image2.jpeg" Type="http://schemas.openxmlformats.org/officeDocument/2006/relationships/image"/><Relationship Id="rId13" Target="../media/image103.jpg" Type="http://schemas.openxmlformats.org/officeDocument/2006/relationships/image"/><Relationship Id="rId12" Target="../media/image102.jpg" Type="http://schemas.openxmlformats.org/officeDocument/2006/relationships/image"/><Relationship Id="rId11" Target="../media/image101.jpg" Type="http://schemas.openxmlformats.org/officeDocument/2006/relationships/image"/><Relationship Id="rId10" Target="../media/image100.jpg" Type="http://schemas.openxmlformats.org/officeDocument/2006/relationships/image"/><Relationship Id="rId9" Target="../media/image99.jpg" Type="http://schemas.openxmlformats.org/officeDocument/2006/relationships/image"/><Relationship Id="rId8" Target="../media/image98.jpg" Type="http://schemas.openxmlformats.org/officeDocument/2006/relationships/image"/><Relationship Id="rId7" Target="../media/image97.jpg" Type="http://schemas.openxmlformats.org/officeDocument/2006/relationships/image"/><Relationship Id="rId6" Target="../media/image96.jpg" Type="http://schemas.openxmlformats.org/officeDocument/2006/relationships/image"/><Relationship Id="rId5" Target="../media/image95.jpg" Type="http://schemas.openxmlformats.org/officeDocument/2006/relationships/image"/><Relationship Id="rId4" Target="../media/image94.jpg" Type="http://schemas.openxmlformats.org/officeDocument/2006/relationships/image"/><Relationship Id="rId3" Target="../media/image93.jpg" Type="http://schemas.openxmlformats.org/officeDocument/2006/relationships/image"/><Relationship Id="rId2" Target="../media/image92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11" Target="../media/image2.jpeg" Type="http://schemas.openxmlformats.org/officeDocument/2006/relationships/image"/><Relationship Id="rId10" Target="../media/image112.jpg" Type="http://schemas.openxmlformats.org/officeDocument/2006/relationships/image"/><Relationship Id="rId9" Target="../media/image111.jpg" Type="http://schemas.openxmlformats.org/officeDocument/2006/relationships/image"/><Relationship Id="rId8" Target="../media/image110.jpg" Type="http://schemas.openxmlformats.org/officeDocument/2006/relationships/image"/><Relationship Id="rId7" Target="../media/image109.jpg" Type="http://schemas.openxmlformats.org/officeDocument/2006/relationships/image"/><Relationship Id="rId6" Target="../media/image108.jpg" Type="http://schemas.openxmlformats.org/officeDocument/2006/relationships/image"/><Relationship Id="rId5" Target="../media/image107.jpg" Type="http://schemas.openxmlformats.org/officeDocument/2006/relationships/image"/><Relationship Id="rId4" Target="../media/image106.jpg" Type="http://schemas.openxmlformats.org/officeDocument/2006/relationships/image"/><Relationship Id="rId3" Target="../media/image105.jpg" Type="http://schemas.openxmlformats.org/officeDocument/2006/relationships/image"/><Relationship Id="rId2" Target="../media/image104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11" Target="../media/image2.jpeg" Type="http://schemas.openxmlformats.org/officeDocument/2006/relationships/image"/><Relationship Id="rId10" Target="../media/image121.jpg" Type="http://schemas.openxmlformats.org/officeDocument/2006/relationships/image"/><Relationship Id="rId9" Target="../media/image120.png" Type="http://schemas.openxmlformats.org/officeDocument/2006/relationships/image"/><Relationship Id="rId8" Target="../media/image119.jpg" Type="http://schemas.openxmlformats.org/officeDocument/2006/relationships/image"/><Relationship Id="rId7" Target="../media/image118.jpg" Type="http://schemas.openxmlformats.org/officeDocument/2006/relationships/image"/><Relationship Id="rId6" Target="../media/image117.png" Type="http://schemas.openxmlformats.org/officeDocument/2006/relationships/image"/><Relationship Id="rId5" Target="../media/image116.jpg" Type="http://schemas.openxmlformats.org/officeDocument/2006/relationships/image"/><Relationship Id="rId4" Target="../media/image115.png" Type="http://schemas.openxmlformats.org/officeDocument/2006/relationships/image"/><Relationship Id="rId3" Target="../media/image114.jpg" Type="http://schemas.openxmlformats.org/officeDocument/2006/relationships/image"/><Relationship Id="rId2" Target="../media/image113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8" Target="../media/image2.jpeg" Type="http://schemas.openxmlformats.org/officeDocument/2006/relationships/image"/><Relationship Id="rId7" Target="../media/image127.jpg" Type="http://schemas.openxmlformats.org/officeDocument/2006/relationships/image"/><Relationship Id="rId6" Target="../media/image126.jpg" Type="http://schemas.openxmlformats.org/officeDocument/2006/relationships/image"/><Relationship Id="rId5" Target="../media/image125.jpg" Type="http://schemas.openxmlformats.org/officeDocument/2006/relationships/image"/><Relationship Id="rId4" Target="../media/image124.jpg" Type="http://schemas.openxmlformats.org/officeDocument/2006/relationships/image"/><Relationship Id="rId3" Target="../media/image123.jpg" Type="http://schemas.openxmlformats.org/officeDocument/2006/relationships/image"/><Relationship Id="rId2" Target="../media/image122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8" Target="../media/image2.jpeg" Type="http://schemas.openxmlformats.org/officeDocument/2006/relationships/image"/><Relationship Id="rId7" Target="../media/image133.jpg" Type="http://schemas.openxmlformats.org/officeDocument/2006/relationships/image"/><Relationship Id="rId6" Target="../media/image132.jpg" Type="http://schemas.openxmlformats.org/officeDocument/2006/relationships/image"/><Relationship Id="rId5" Target="../media/image131.jpg" Type="http://schemas.openxmlformats.org/officeDocument/2006/relationships/image"/><Relationship Id="rId4" Target="../media/image130.jpg" Type="http://schemas.openxmlformats.org/officeDocument/2006/relationships/image"/><Relationship Id="rId3" Target="../media/image129.jpg" Type="http://schemas.openxmlformats.org/officeDocument/2006/relationships/image"/><Relationship Id="rId2" Target="../media/image128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7.xml.rels><?xml version="1.0" encoding="UTF-8" standalone="yes"?><Relationships xmlns="http://schemas.openxmlformats.org/package/2006/relationships"><Relationship Id="rId10" Target="../media/image2.jpeg" Type="http://schemas.openxmlformats.org/officeDocument/2006/relationships/image"/><Relationship Id="rId9" Target="../media/image141.jpg" Type="http://schemas.openxmlformats.org/officeDocument/2006/relationships/image"/><Relationship Id="rId8" Target="../media/image140.jpg" Type="http://schemas.openxmlformats.org/officeDocument/2006/relationships/image"/><Relationship Id="rId7" Target="../media/image139.jpg" Type="http://schemas.openxmlformats.org/officeDocument/2006/relationships/image"/><Relationship Id="rId6" Target="../media/image138.jpg" Type="http://schemas.openxmlformats.org/officeDocument/2006/relationships/image"/><Relationship Id="rId5" Target="../media/image137.jpg" Type="http://schemas.openxmlformats.org/officeDocument/2006/relationships/image"/><Relationship Id="rId4" Target="../media/image136.jpg" Type="http://schemas.openxmlformats.org/officeDocument/2006/relationships/image"/><Relationship Id="rId3" Target="../media/image135.jpg" Type="http://schemas.openxmlformats.org/officeDocument/2006/relationships/image"/><Relationship Id="rId2" Target="../media/image134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8.xml.rels><?xml version="1.0" encoding="UTF-8" standalone="yes"?><Relationships xmlns="http://schemas.openxmlformats.org/package/2006/relationships"><Relationship Id="rId6" Target="../media/image2.jpeg" Type="http://schemas.openxmlformats.org/officeDocument/2006/relationships/image"/><Relationship Id="rId5" Target="../media/image145.jpg" Type="http://schemas.openxmlformats.org/officeDocument/2006/relationships/image"/><Relationship Id="rId4" Target="../media/image144.jpg" Type="http://schemas.openxmlformats.org/officeDocument/2006/relationships/image"/><Relationship Id="rId3" Target="../media/image143.jpg" Type="http://schemas.openxmlformats.org/officeDocument/2006/relationships/image"/><Relationship Id="rId2" Target="../media/image142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9.xml.rels><?xml version="1.0" encoding="UTF-8" standalone="yes"?><Relationships xmlns="http://schemas.openxmlformats.org/package/2006/relationships"><Relationship Id="rId5" Target="../media/image2.jpeg" Type="http://schemas.openxmlformats.org/officeDocument/2006/relationships/image"/><Relationship Id="rId4" Target="../media/image148.jpg" Type="http://schemas.openxmlformats.org/officeDocument/2006/relationships/image"/><Relationship Id="rId3" Target="../media/image147.jpg" Type="http://schemas.openxmlformats.org/officeDocument/2006/relationships/image"/><Relationship Id="rId2" Target="../media/image146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4.emf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0.xml.rels><?xml version="1.0" encoding="UTF-8" standalone="yes"?><Relationships xmlns="http://schemas.openxmlformats.org/package/2006/relationships"><Relationship Id="rId6" Target="../media/image2.jpeg" Type="http://schemas.openxmlformats.org/officeDocument/2006/relationships/image"/><Relationship Id="rId5" Target="../media/image152.png" Type="http://schemas.openxmlformats.org/officeDocument/2006/relationships/image"/><Relationship Id="rId4" Target="../media/image151.png" Type="http://schemas.openxmlformats.org/officeDocument/2006/relationships/image"/><Relationship Id="rId3" Target="../media/image150.png" Type="http://schemas.openxmlformats.org/officeDocument/2006/relationships/image"/><Relationship Id="rId2" Target="../media/image149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1.xml.rels><?xml version="1.0" encoding="UTF-8" standalone="yes"?><Relationships xmlns="http://schemas.openxmlformats.org/package/2006/relationships"><Relationship Id="rId6" Target="../media/image2.jpeg" Type="http://schemas.openxmlformats.org/officeDocument/2006/relationships/image"/><Relationship Id="rId5" Target="../media/image156.jpg" Type="http://schemas.openxmlformats.org/officeDocument/2006/relationships/image"/><Relationship Id="rId4" Target="../media/image155.jpg" Type="http://schemas.openxmlformats.org/officeDocument/2006/relationships/image"/><Relationship Id="rId3" Target="../media/image154.jpg" Type="http://schemas.openxmlformats.org/officeDocument/2006/relationships/image"/><Relationship Id="rId2" Target="../media/image153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2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5.emf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8" Target="../media/image2.jpeg" Type="http://schemas.openxmlformats.org/officeDocument/2006/relationships/image"/><Relationship Id="rId7" Target="../media/image11.jpg" Type="http://schemas.openxmlformats.org/officeDocument/2006/relationships/image"/><Relationship Id="rId6" Target="../media/image10.jpg" Type="http://schemas.openxmlformats.org/officeDocument/2006/relationships/image"/><Relationship Id="rId5" Target="../media/image9.jpg" Type="http://schemas.openxmlformats.org/officeDocument/2006/relationships/image"/><Relationship Id="rId4" Target="../media/image8.jpg" Type="http://schemas.openxmlformats.org/officeDocument/2006/relationships/image"/><Relationship Id="rId3" Target="../media/image7.jpg" Type="http://schemas.openxmlformats.org/officeDocument/2006/relationships/image"/><Relationship Id="rId2" Target="../media/image6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10" Target="../media/image2.jpeg" Type="http://schemas.openxmlformats.org/officeDocument/2006/relationships/image"/><Relationship Id="rId9" Target="../media/image19.jpg" Type="http://schemas.openxmlformats.org/officeDocument/2006/relationships/image"/><Relationship Id="rId8" Target="../media/image18.jpg" Type="http://schemas.openxmlformats.org/officeDocument/2006/relationships/image"/><Relationship Id="rId7" Target="../media/image17.jpg" Type="http://schemas.openxmlformats.org/officeDocument/2006/relationships/image"/><Relationship Id="rId6" Target="../media/image16.jpg" Type="http://schemas.openxmlformats.org/officeDocument/2006/relationships/image"/><Relationship Id="rId5" Target="../media/image15.jpg" Type="http://schemas.openxmlformats.org/officeDocument/2006/relationships/image"/><Relationship Id="rId4" Target="../media/image14.jpg" Type="http://schemas.openxmlformats.org/officeDocument/2006/relationships/image"/><Relationship Id="rId3" Target="../media/image13.jpg" Type="http://schemas.openxmlformats.org/officeDocument/2006/relationships/image"/><Relationship Id="rId2" Target="../media/image12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6" Target="../media/image23.jpg" Type="http://schemas.openxmlformats.org/officeDocument/2006/relationships/image"/><Relationship Id="rId5" Target="../media/image22.jpg" Type="http://schemas.openxmlformats.org/officeDocument/2006/relationships/image"/><Relationship Id="rId4" Target="../media/image21.jpg" Type="http://schemas.openxmlformats.org/officeDocument/2006/relationships/image"/><Relationship Id="rId3" Target="../media/image20.jp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OneDrive\Área de Trabalho\download.jpg" id="205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2475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41300" y="307340"/>
            <a:ext cx="10210800" cy="7048083"/>
          </a:xfrm>
          <a:prstGeom prst="rect">
            <a:avLst/>
          </a:prstGeom>
        </p:spPr>
        <p:txBody>
          <a:bodyPr numCol="1" wrap="square">
            <a:spAutoFit/>
          </a:bodyPr>
          <a:lstStyle/>
          <a:p>
            <a:pPr algn="ctr"/>
            <a:r>
              <a:rPr altLang="pt-PT" b="1" dirty="0" lang="pt-PT" sz="4800">
                <a:latin charset="0" pitchFamily="34" typeface="Arial"/>
                <a:cs charset="0" pitchFamily="34" typeface="Arial"/>
              </a:rPr>
              <a:t>Associação de Pais e Amigos dos </a:t>
            </a:r>
            <a:r>
              <a:rPr altLang="pt-PT" b="1" dirty="0" lang="pt-PT" smtClean="0" sz="4800">
                <a:latin charset="0" pitchFamily="34" typeface="Arial"/>
                <a:cs charset="0" pitchFamily="34" typeface="Arial"/>
              </a:rPr>
              <a:t>Excepcionais </a:t>
            </a:r>
            <a:r>
              <a:rPr altLang="pt-BR" b="1" dirty="0" lang="pt-BR" smtClean="0" sz="4800">
                <a:latin charset="0" pitchFamily="34" typeface="Arial"/>
                <a:cs charset="0" pitchFamily="34" typeface="Arial"/>
              </a:rPr>
              <a:t>de Iúna - ES</a:t>
            </a:r>
          </a:p>
          <a:p>
            <a:pPr algn="ctr"/>
            <a:endParaRPr altLang="pt-BR" b="1" dirty="0" lang="pt-BR" smtClean="0" sz="2600">
              <a:latin charset="0" pitchFamily="34" typeface="Arial"/>
              <a:cs charset="0" pitchFamily="34" typeface="Arial"/>
            </a:endParaRPr>
          </a:p>
          <a:p>
            <a:pPr algn="ctr"/>
            <a:r>
              <a:rPr altLang="pt-BR" b="1" dirty="0" i="1" lang="pt-BR" sz="2400">
                <a:latin charset="0" pitchFamily="34" typeface="Arial"/>
                <a:cs charset="0" pitchFamily="34" typeface="Arial"/>
              </a:rPr>
              <a:t>Centro de Atendimento Educacional </a:t>
            </a:r>
            <a:r>
              <a:rPr altLang="pt-BR" b="1" dirty="0" i="1" lang="pt-BR" smtClean="0" sz="2400">
                <a:latin charset="0" pitchFamily="34" typeface="Arial"/>
                <a:cs charset="0" pitchFamily="34" typeface="Arial"/>
              </a:rPr>
              <a:t>Especializado </a:t>
            </a:r>
            <a:r>
              <a:rPr altLang="pt-BR" b="1" dirty="0" i="1" lang="pt-BR" sz="2400">
                <a:latin charset="0" pitchFamily="34" typeface="Arial"/>
                <a:cs charset="0" pitchFamily="34" typeface="Arial"/>
              </a:rPr>
              <a:t>“Arco-Íris” – </a:t>
            </a:r>
            <a:r>
              <a:rPr altLang="pt-BR" b="1" dirty="0" i="1" lang="pt-BR" smtClean="0" sz="2400">
                <a:latin charset="0" pitchFamily="34" typeface="Arial"/>
                <a:cs charset="0" pitchFamily="34" typeface="Arial"/>
              </a:rPr>
              <a:t>CAEE</a:t>
            </a:r>
          </a:p>
          <a:p>
            <a:pPr algn="ctr"/>
            <a:endParaRPr altLang="pt-BR" b="1" dirty="0" lang="pt-BR" smtClean="0" sz="2400">
              <a:latin charset="0" pitchFamily="34" typeface="Arial"/>
              <a:cs charset="0" pitchFamily="34" typeface="Arial"/>
            </a:endParaRPr>
          </a:p>
          <a:p>
            <a:pPr algn="ctr"/>
            <a:r>
              <a:rPr altLang="pt-BR" b="1" dirty="0" lang="pt-BR" smtClean="0" sz="2400">
                <a:latin charset="0" pitchFamily="34" typeface="Arial"/>
                <a:cs charset="0" pitchFamily="34" typeface="Arial"/>
              </a:rPr>
              <a:t>CNPJ: 36.027.134/0001-43</a:t>
            </a:r>
          </a:p>
          <a:p>
            <a:pPr algn="ctr"/>
            <a:endParaRPr altLang="pt-BR" b="1" dirty="0" lang="pt-BR" smtClean="0" sz="2400">
              <a:latin charset="0" pitchFamily="34" typeface="Arial"/>
              <a:cs charset="0" pitchFamily="34" typeface="Arial"/>
            </a:endParaRPr>
          </a:p>
          <a:p>
            <a:pPr algn="ctr"/>
            <a:r>
              <a:rPr altLang="pt-BR" b="1" dirty="0" lang="pt-BR" smtClean="0" sz="2400">
                <a:latin charset="0" pitchFamily="34" typeface="Arial"/>
                <a:cs charset="0" pitchFamily="34" typeface="Arial"/>
              </a:rPr>
              <a:t>ENDEREÇO: Av</a:t>
            </a:r>
            <a:r>
              <a:rPr altLang="pt-BR" b="1" dirty="0" lang="pt-BR" sz="2400">
                <a:latin charset="0" pitchFamily="34" typeface="Arial"/>
                <a:cs charset="0" pitchFamily="34" typeface="Arial"/>
              </a:rPr>
              <a:t>. Prefeito Wellington Firmino do Carmo, s/nº, Bairro Vale Verde, CEP </a:t>
            </a:r>
            <a:r>
              <a:rPr altLang="pt-BR" b="1" dirty="0" lang="pt-BR" smtClean="0" sz="2400">
                <a:latin charset="0" pitchFamily="34" typeface="Arial"/>
                <a:cs charset="0" pitchFamily="34" typeface="Arial"/>
              </a:rPr>
              <a:t>29390-000</a:t>
            </a:r>
          </a:p>
          <a:p>
            <a:endParaRPr altLang="pt-PT" b="1" dirty="0" lang="pt-PT" sz="2400">
              <a:latin charset="0" pitchFamily="34" typeface="Arial"/>
              <a:cs charset="0" pitchFamily="34" typeface="Arial"/>
            </a:endParaRPr>
          </a:p>
          <a:p>
            <a:endParaRPr altLang="pt-PT" b="1" dirty="0" lang="pt-PT" smtClean="0" sz="2400">
              <a:latin charset="0" pitchFamily="34" typeface="Arial"/>
              <a:cs charset="0" pitchFamily="34" typeface="Arial"/>
            </a:endParaRPr>
          </a:p>
          <a:p>
            <a:r>
              <a:rPr altLang="pt-PT" b="1" dirty="0" lang="pt-PT" smtClean="0" sz="2400">
                <a:latin charset="0" pitchFamily="34" typeface="Arial"/>
                <a:cs charset="0" pitchFamily="34" typeface="Arial"/>
              </a:rPr>
              <a:t>Telefone</a:t>
            </a:r>
            <a:r>
              <a:rPr altLang="pt-PT" b="1" dirty="0" lang="pt-PT" sz="2400">
                <a:latin charset="0" pitchFamily="34" typeface="Arial"/>
                <a:cs charset="0" pitchFamily="34" typeface="Arial"/>
              </a:rPr>
              <a:t>: </a:t>
            </a:r>
            <a:r>
              <a:rPr altLang="pt-PT" b="1" dirty="0" lang="pt-PT" smtClean="0" sz="2400">
                <a:latin charset="0" pitchFamily="34" typeface="Arial"/>
                <a:cs charset="0" pitchFamily="34" typeface="Arial"/>
              </a:rPr>
              <a:t>(28) 3545-1609</a:t>
            </a:r>
            <a:endParaRPr altLang="pt-BR" dirty="0" lang="pt-BR" sz="2400">
              <a:latin charset="0" pitchFamily="34" typeface="Arial"/>
              <a:cs charset="0" pitchFamily="34" typeface="Arial"/>
            </a:endParaRPr>
          </a:p>
          <a:p>
            <a:r>
              <a:rPr altLang="pt-PT" b="1" dirty="0" lang="pt-PT" smtClean="0" sz="2400">
                <a:latin charset="0" pitchFamily="34" typeface="Arial"/>
                <a:cs charset="0" pitchFamily="34" typeface="Arial"/>
              </a:rPr>
              <a:t>Celular</a:t>
            </a:r>
            <a:r>
              <a:rPr altLang="pt-PT" b="1" dirty="0" lang="pt-PT" sz="2400">
                <a:latin charset="0" pitchFamily="34" typeface="Arial"/>
                <a:cs charset="0" pitchFamily="34" typeface="Arial"/>
              </a:rPr>
              <a:t>: </a:t>
            </a:r>
            <a:r>
              <a:rPr altLang="pt-PT" b="1" dirty="0" lang="pt-PT" smtClean="0" sz="2400">
                <a:latin charset="0" pitchFamily="34" typeface="Arial"/>
                <a:cs charset="0" pitchFamily="34" typeface="Arial"/>
              </a:rPr>
              <a:t>(28) 99923-6579</a:t>
            </a:r>
            <a:endParaRPr altLang="pt-BR" dirty="0" lang="pt-BR" sz="2400">
              <a:latin charset="0" pitchFamily="34" typeface="Arial"/>
              <a:cs charset="0" pitchFamily="34" typeface="Arial"/>
            </a:endParaRPr>
          </a:p>
          <a:p>
            <a:r>
              <a:rPr altLang="pt-BR" b="1" dirty="0" lang="pt-BR" smtClean="0" sz="2400">
                <a:latin charset="0" pitchFamily="34" typeface="Arial"/>
                <a:cs charset="0" pitchFamily="34" typeface="Arial"/>
              </a:rPr>
              <a:t>E-mail</a:t>
            </a:r>
            <a:r>
              <a:rPr altLang="pt-BR" b="1" dirty="0" lang="pt-BR" sz="2400">
                <a:latin charset="0" pitchFamily="34" typeface="Arial"/>
                <a:cs charset="0" pitchFamily="34" typeface="Arial"/>
              </a:rPr>
              <a:t>: </a:t>
            </a:r>
            <a:r>
              <a:rPr altLang="pt-BR" b="1" dirty="0" lang="pt-BR" smtClean="0" sz="2400" u="heavy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Arial"/>
                <a:cs charset="0" pitchFamily="34" typeface="Arial"/>
                <a:hlinkClick r:id="rId3"/>
              </a:rPr>
              <a:t>apaeiunaes@hotmail.com</a:t>
            </a:r>
            <a:endParaRPr altLang="pt-BR" b="1" dirty="0" lang="pt-BR" smtClean="0" sz="2400" u="heavy">
              <a:solidFill>
                <a:schemeClr val="tx1">
                  <a:lumMod val="95000"/>
                  <a:lumOff val="5000"/>
                </a:schemeClr>
              </a:solidFill>
              <a:latin charset="0" pitchFamily="34" typeface="Arial"/>
              <a:cs charset="0" pitchFamily="34" typeface="Arial"/>
            </a:endParaRPr>
          </a:p>
          <a:p>
            <a:r>
              <a:rPr altLang="pt-BR" b="1" dirty="0" err="1" lang="pt-BR" smtClean="0" sz="2400">
                <a:latin charset="0" pitchFamily="34" typeface="Arial"/>
                <a:cs charset="0" pitchFamily="34" typeface="Arial"/>
              </a:rPr>
              <a:t>Instagram</a:t>
            </a:r>
            <a:r>
              <a:rPr altLang="pt-BR" b="1" dirty="0" lang="pt-BR" smtClean="0" sz="2400">
                <a:latin charset="0" pitchFamily="34" typeface="Arial"/>
                <a:cs charset="0" pitchFamily="34" typeface="Arial"/>
              </a:rPr>
              <a:t>: @</a:t>
            </a:r>
            <a:r>
              <a:rPr altLang="pt-BR" b="1" dirty="0" err="1" lang="pt-BR" smtClean="0" sz="2400">
                <a:latin charset="0" pitchFamily="34" typeface="Arial"/>
                <a:cs charset="0" pitchFamily="34" typeface="Arial"/>
              </a:rPr>
              <a:t>apaeiuna</a:t>
            </a:r>
            <a:endParaRPr altLang="pt-BR" b="1" dirty="0" lang="pt-BR" smtClean="0" sz="2400">
              <a:latin charset="0" pitchFamily="34" typeface="Arial"/>
              <a:cs charset="0" pitchFamily="34" typeface="Arial"/>
            </a:endParaRPr>
          </a:p>
          <a:p>
            <a:endParaRPr altLang="pt-BR" dirty="0" lang="pt-BR"/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2" y="196850"/>
            <a:ext cx="10244136" cy="2628923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285750" marL="298448">
              <a:buFont charset="0" pitchFamily="34" typeface="Arial"/>
              <a:buChar char="•"/>
            </a:pPr>
            <a:r>
              <a:rPr b="1" dirty="0" spc="-10" sz="2000">
                <a:latin charset="0" pitchFamily="34" typeface="Arial"/>
                <a:cs charset="0" pitchFamily="34" typeface="Arial"/>
              </a:rPr>
              <a:t>ALFABETIZAÇÃO</a:t>
            </a:r>
            <a:r>
              <a:rPr b="1" dirty="0" spc="65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b="1" dirty="0" spc="-21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JOVENS</a:t>
            </a:r>
            <a:r>
              <a:rPr b="1"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z="2000">
                <a:latin charset="0" pitchFamily="34" typeface="Arial"/>
                <a:cs charset="0" pitchFamily="34" typeface="Arial"/>
              </a:rPr>
              <a:t>E</a:t>
            </a:r>
            <a:r>
              <a:rPr b="1" dirty="0" spc="-15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z="2000">
                <a:latin charset="0" pitchFamily="34" typeface="Arial"/>
                <a:cs charset="0" pitchFamily="34" typeface="Arial"/>
              </a:rPr>
              <a:t>ADULTOS</a:t>
            </a:r>
            <a:r>
              <a:rPr b="1"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z="2000">
                <a:latin charset="0" pitchFamily="34" typeface="Arial"/>
                <a:cs charset="0" pitchFamily="34" typeface="Arial"/>
              </a:rPr>
              <a:t>– </a:t>
            </a:r>
            <a:r>
              <a:rPr b="1" dirty="0" smtClean="0" spc="-15" sz="2000">
                <a:latin charset="0" pitchFamily="34" typeface="Arial"/>
                <a:cs charset="0" pitchFamily="34" typeface="Arial"/>
              </a:rPr>
              <a:t>AJA</a:t>
            </a:r>
            <a:endParaRPr altLang="pt-BR" b="1" dirty="0" lang="pt-BR" smtClean="0" spc="-15" sz="2000">
              <a:latin charset="0" pitchFamily="34" typeface="Arial"/>
              <a:cs charset="0" pitchFamily="34" typeface="Arial"/>
            </a:endParaRPr>
          </a:p>
          <a:p>
            <a:pPr algn="just" marL="12698" marR="6984"/>
            <a:endParaRPr altLang="pt-BR" dirty="0" lang="pt-BR" smtClean="0" spc="-5" sz="2000">
              <a:latin charset="0" pitchFamily="34" typeface="Arial"/>
              <a:cs charset="0" pitchFamily="34" typeface="Arial"/>
            </a:endParaRPr>
          </a:p>
          <a:p>
            <a:pPr algn="just" marL="12698" marR="6984">
              <a:lnSpc>
                <a:spcPts val="2600"/>
              </a:lnSpc>
            </a:pPr>
            <a:r>
              <a:rPr dirty="0" smtClean="0" spc="-5" sz="2000">
                <a:latin charset="0" pitchFamily="34" typeface="Arial"/>
                <a:cs charset="0" pitchFamily="34" typeface="Arial"/>
              </a:rPr>
              <a:t>De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forma </a:t>
            </a:r>
            <a:r>
              <a:rPr dirty="0" sz="2000">
                <a:latin charset="0" pitchFamily="34" typeface="Arial"/>
                <a:cs charset="0" pitchFamily="34" typeface="Arial"/>
              </a:rPr>
              <a:t>geral,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 desenvolvimento </a:t>
            </a:r>
            <a:r>
              <a:rPr dirty="0" sz="2000">
                <a:latin charset="0" pitchFamily="34" typeface="Arial"/>
                <a:cs charset="0" pitchFamily="34" typeface="Arial"/>
              </a:rPr>
              <a:t>acontece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maneira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singular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entre </a:t>
            </a:r>
            <a:r>
              <a:rPr dirty="0" sz="2000">
                <a:latin charset="0" pitchFamily="34" typeface="Arial"/>
                <a:cs charset="0" pitchFamily="34" typeface="Arial"/>
              </a:rPr>
              <a:t>os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usuários,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considerando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os conhecimentos e valores culturais </a:t>
            </a:r>
            <a:r>
              <a:rPr dirty="0" err="1" spc="-10" sz="2000">
                <a:latin charset="0" pitchFamily="34" typeface="Arial"/>
                <a:cs charset="0" pitchFamily="34" typeface="Arial"/>
              </a:rPr>
              <a:t>que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apresentam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,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vão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garantindo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aprendizado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e ampliando sua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autonomia,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criatividade,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responsabilidade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formação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da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autoestima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.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A evolução acontece na melhora do </a:t>
            </a:r>
            <a:r>
              <a:rPr altLang="pt-BR" dirty="0" err="1" lang="pt-BR" smtClean="0" spc="-5" sz="2000">
                <a:latin charset="0" pitchFamily="34" typeface="Arial"/>
                <a:cs charset="0" pitchFamily="34" typeface="Arial"/>
              </a:rPr>
              <a:t>convivio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social, interação com as pessoas, realização das atividades e superação de desafios propostos, desenvolvimento cognitivo e  trabalhos em grupo.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1302" y="2825772"/>
            <a:ext cx="9905998" cy="4229077"/>
            <a:chOff x="1077594" y="5194934"/>
            <a:chExt cx="5476875" cy="4131945"/>
          </a:xfrm>
        </p:grpSpPr>
        <p:pic>
          <p:nvPicPr>
            <p:cNvPr id="4" name="object 4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077594" y="5194934"/>
              <a:ext cx="3957677" cy="41319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5065394" y="5236209"/>
              <a:ext cx="1489075" cy="4090670"/>
            </a:xfrm>
            <a:prstGeom prst="rect">
              <a:avLst/>
            </a:prstGeom>
          </p:spPr>
        </p:pic>
      </p:grpSp>
      <p:pic>
        <p:nvPicPr>
          <p:cNvPr descr="C:\Users\user\OneDrive\Área de Trabalho\download.jpg" id="6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6701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101" y="120650"/>
            <a:ext cx="10320337" cy="3475308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b="1" dirty="0" spc="-10" sz="2000">
                <a:latin charset="0" pitchFamily="34" typeface="Arial"/>
                <a:cs charset="0" pitchFamily="34" typeface="Arial"/>
              </a:rPr>
              <a:t>ASSISTÊNCIA</a:t>
            </a:r>
            <a:r>
              <a:rPr b="1" dirty="0" spc="35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15" sz="2000">
                <a:latin charset="0" pitchFamily="34" typeface="Arial"/>
                <a:cs charset="0" pitchFamily="34" typeface="Arial"/>
              </a:rPr>
              <a:t>SOCIAL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>
              <a:spcBef>
                <a:spcPts val="15"/>
              </a:spcBef>
            </a:pP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indent="-342900" marL="355598">
              <a:lnSpc>
                <a:spcPts val="2400"/>
              </a:lnSpc>
              <a:buFont charset="0" pitchFamily="34" typeface="Arial"/>
              <a:buChar char="•"/>
            </a:pPr>
            <a:r>
              <a:rPr b="1" dirty="0" spc="-5" sz="2000">
                <a:latin charset="0" pitchFamily="34" typeface="Arial"/>
                <a:cs charset="0" pitchFamily="34" typeface="Arial"/>
              </a:rPr>
              <a:t>EQUIPE</a:t>
            </a:r>
            <a:r>
              <a:rPr b="1" dirty="0" spc="-40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PSICOSSOCIAL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 marR="7619">
              <a:lnSpc>
                <a:spcPts val="2400"/>
              </a:lnSpc>
              <a:spcBef>
                <a:spcPts val="645"/>
              </a:spcBef>
            </a:pPr>
            <a:r>
              <a:rPr dirty="0" sz="2000">
                <a:latin charset="0" pitchFamily="34" typeface="Arial"/>
                <a:cs charset="0" pitchFamily="34" typeface="Arial"/>
              </a:rPr>
              <a:t>A Equipe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Psicossocial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ofertou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serviços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v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oltado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s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ao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fortalecimento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</a:t>
            </a:r>
            <a:r>
              <a:rPr dirty="0" sz="2000">
                <a:latin charset="0" pitchFamily="34" typeface="Arial"/>
                <a:cs charset="0" pitchFamily="34" typeface="Arial"/>
              </a:rPr>
              <a:t> resgate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vínculos comunitários, familiares e enfrentamento </a:t>
            </a:r>
            <a:r>
              <a:rPr dirty="0" sz="2000">
                <a:latin charset="0" pitchFamily="34" typeface="Arial"/>
                <a:cs charset="0" pitchFamily="34" typeface="Arial"/>
              </a:rPr>
              <a:t>das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situações </a:t>
            </a:r>
            <a:r>
              <a:rPr dirty="0" sz="2000">
                <a:latin charset="0" pitchFamily="34" typeface="Arial"/>
                <a:cs charset="0" pitchFamily="34" typeface="Arial"/>
              </a:rPr>
              <a:t>de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risco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social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causados pela violação de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direitos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, bem como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avaliações multidisciplinares para </a:t>
            </a:r>
            <a:r>
              <a:rPr dirty="0" sz="2000">
                <a:latin charset="0" pitchFamily="34" typeface="Arial"/>
                <a:cs charset="0" pitchFamily="34" typeface="Arial"/>
              </a:rPr>
              <a:t>ingresso </a:t>
            </a:r>
            <a:r>
              <a:rPr dirty="0" err="1" spc="-15" sz="2000">
                <a:latin charset="0" pitchFamily="34" typeface="Arial"/>
                <a:cs charset="0" pitchFamily="34" typeface="Arial"/>
              </a:rPr>
              <a:t>na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Instituição</a:t>
            </a:r>
            <a:r>
              <a:rPr dirty="0" sz="2000">
                <a:latin charset="0" pitchFamily="34" typeface="Arial"/>
                <a:cs charset="0" pitchFamily="34" typeface="Arial"/>
              </a:rPr>
              <a:t>,</a:t>
            </a:r>
            <a:r>
              <a:rPr dirty="0" spc="14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articulando</a:t>
            </a:r>
            <a:r>
              <a:rPr dirty="0" spc="19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15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encaminhando</a:t>
            </a:r>
            <a:r>
              <a:rPr dirty="0" spc="18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junto</a:t>
            </a:r>
            <a:r>
              <a:rPr dirty="0" spc="18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pc="17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Rede</a:t>
            </a:r>
            <a:r>
              <a:rPr dirty="0" spc="18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socioassistencial</a:t>
            </a:r>
            <a:r>
              <a:rPr dirty="0" spc="19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15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rede</a:t>
            </a:r>
            <a:r>
              <a:rPr dirty="0" spc="195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de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saúde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pública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particular,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10" sz="2000">
                <a:latin charset="0" pitchFamily="34" typeface="Arial"/>
                <a:cs charset="0" pitchFamily="34" typeface="Arial"/>
              </a:rPr>
              <a:t>realiza</a:t>
            </a:r>
            <a:r>
              <a:rPr altLang="pt-BR" dirty="0" err="1" lang="pt-BR" smtClean="0" spc="-10" sz="2000">
                <a:latin charset="0" pitchFamily="34" typeface="Arial"/>
                <a:cs charset="0" pitchFamily="34" typeface="Arial"/>
              </a:rPr>
              <a:t>ndo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palestras,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reuniões,</a:t>
            </a:r>
            <a:r>
              <a:rPr dirty="0" sz="2000">
                <a:latin charset="0" pitchFamily="34" typeface="Arial"/>
                <a:cs charset="0" pitchFamily="34" typeface="Arial"/>
              </a:rPr>
              <a:t> rodas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30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conversas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participação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nas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reuniões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COMASI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CMDCA;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ofertamos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atendimentos que visaram o suporte emocional, o desenvolvimento das </a:t>
            </a:r>
            <a:r>
              <a:rPr dirty="0" sz="2000">
                <a:latin charset="0" pitchFamily="34" typeface="Arial"/>
                <a:cs charset="0" pitchFamily="34" typeface="Arial"/>
              </a:rPr>
              <a:t> capacidades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cognitivas e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comportamental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para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melhor convívio social e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comunitário,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buscando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sempre</a:t>
            </a:r>
            <a:r>
              <a:rPr dirty="0" sz="2000">
                <a:latin charset="0" pitchFamily="34" typeface="Arial"/>
                <a:cs charset="0" pitchFamily="34" typeface="Arial"/>
              </a:rPr>
              <a:t> incluir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família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nesse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processo.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546100" y="3728394"/>
            <a:ext cx="2667000" cy="172848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89301" y="3728394"/>
            <a:ext cx="5867400" cy="1728489"/>
            <a:chOff x="2917189" y="4995544"/>
            <a:chExt cx="3541395" cy="1731645"/>
          </a:xfrm>
        </p:grpSpPr>
        <p:pic>
          <p:nvPicPr>
            <p:cNvPr id="5" name="object 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2917189" y="4995544"/>
              <a:ext cx="1779905" cy="17316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4739639" y="5029199"/>
              <a:ext cx="1718944" cy="169798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551545" y="5632860"/>
            <a:ext cx="2661556" cy="174239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289301" y="5632859"/>
            <a:ext cx="5867400" cy="1742393"/>
            <a:chOff x="2886710" y="6812279"/>
            <a:chExt cx="3529329" cy="1645920"/>
          </a:xfrm>
        </p:grpSpPr>
        <p:pic>
          <p:nvPicPr>
            <p:cNvPr id="9" name="object 9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2886710" y="6812279"/>
              <a:ext cx="1791969" cy="16459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4721225" y="6830694"/>
              <a:ext cx="1694814" cy="1627505"/>
            </a:xfrm>
            <a:prstGeom prst="rect">
              <a:avLst/>
            </a:prstGeom>
          </p:spPr>
        </p:pic>
      </p:grpSp>
      <p:pic>
        <p:nvPicPr>
          <p:cNvPr descr="C:\Users\user\OneDrive\Área de Trabalho\download.jpg" id="11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6701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100" y="196850"/>
            <a:ext cx="10210800" cy="3090588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lnSpc>
                <a:spcPts val="2400"/>
              </a:lnSpc>
              <a:spcBef>
                <a:spcPts val="100"/>
              </a:spcBef>
              <a:buFont charset="0" pitchFamily="34" typeface="Arial"/>
              <a:buChar char="•"/>
            </a:pPr>
            <a:r>
              <a:rPr b="1" dirty="0" sz="2000">
                <a:latin charset="0" pitchFamily="34" typeface="Arial"/>
                <a:cs charset="0" pitchFamily="34" typeface="Arial"/>
              </a:rPr>
              <a:t>PROJETO </a:t>
            </a:r>
            <a:r>
              <a:rPr b="1" dirty="0" spc="-15" sz="2000">
                <a:latin charset="0" pitchFamily="34" typeface="Arial"/>
                <a:cs charset="0" pitchFamily="34" typeface="Arial"/>
              </a:rPr>
              <a:t>ATIVIDADES</a:t>
            </a:r>
            <a:r>
              <a:rPr b="1" dirty="0" spc="40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DA</a:t>
            </a:r>
            <a:r>
              <a:rPr b="1" dirty="0" spc="21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10" sz="2000">
                <a:latin charset="0" pitchFamily="34" typeface="Arial"/>
                <a:cs charset="0" pitchFamily="34" typeface="Arial"/>
              </a:rPr>
              <a:t>VIDA</a:t>
            </a:r>
            <a:r>
              <a:rPr b="1" dirty="0" spc="21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15" sz="2000">
                <a:latin charset="0" pitchFamily="34" typeface="Arial"/>
                <a:cs charset="0" pitchFamily="34" typeface="Arial"/>
              </a:rPr>
              <a:t>DIARIA</a:t>
            </a:r>
            <a:r>
              <a:rPr b="1" dirty="0" spc="90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z="2000">
                <a:latin charset="0" pitchFamily="34" typeface="Arial"/>
                <a:cs charset="0" pitchFamily="34" typeface="Arial"/>
              </a:rPr>
              <a:t>–</a:t>
            </a:r>
            <a:r>
              <a:rPr b="1"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10" sz="2000">
                <a:latin charset="0" pitchFamily="34" typeface="Arial"/>
                <a:cs charset="0" pitchFamily="34" typeface="Arial"/>
              </a:rPr>
              <a:t>AVD’S</a:t>
            </a:r>
            <a:r>
              <a:rPr b="1" dirty="0" spc="21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z="2000">
                <a:latin charset="0" pitchFamily="34" typeface="Arial"/>
                <a:cs charset="0" pitchFamily="34" typeface="Arial"/>
              </a:rPr>
              <a:t>-</a:t>
            </a:r>
            <a:r>
              <a:rPr b="1"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NOSSO</a:t>
            </a:r>
            <a:r>
              <a:rPr b="1" dirty="0" spc="30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JEITO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>
              <a:lnSpc>
                <a:spcPts val="2400"/>
              </a:lnSpc>
              <a:spcBef>
                <a:spcPts val="35"/>
              </a:spcBef>
            </a:pPr>
            <a:endParaRPr dirty="0" sz="1000">
              <a:latin charset="0" pitchFamily="34" typeface="Arial"/>
              <a:cs charset="0" pitchFamily="34" typeface="Arial"/>
            </a:endParaRPr>
          </a:p>
          <a:p>
            <a:pPr algn="just" marL="12698" marR="5079">
              <a:lnSpc>
                <a:spcPts val="2400"/>
              </a:lnSpc>
            </a:pPr>
            <a:r>
              <a:rPr dirty="0" sz="2000">
                <a:latin charset="0" pitchFamily="34" typeface="Arial"/>
                <a:cs charset="0" pitchFamily="34" typeface="Arial"/>
              </a:rPr>
              <a:t>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Projeto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Nosso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Jeito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atendeu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10 a 15 usuários, com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idade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acima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18 anos, 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seu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intuito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é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melhoria da qualidade de vida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dos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usuários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com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deficiência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severa,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proporcionando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conhecimentos</a:t>
            </a:r>
            <a:r>
              <a:rPr dirty="0" spc="32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básicos,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abordando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as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habilidades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,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atitudes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, com atividades práticas e complementares,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vivências</a:t>
            </a:r>
            <a:r>
              <a:rPr dirty="0" smtClean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fazer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aprender,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ajudando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cada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um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a</a:t>
            </a:r>
            <a:r>
              <a:rPr altLang="pt-BR" dirty="0" lang="pt-BR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desenvolver</a:t>
            </a:r>
            <a:r>
              <a:rPr dirty="0" smtClean="0" spc="32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suas</a:t>
            </a:r>
            <a:r>
              <a:rPr altLang="pt-BR" dirty="0" lang="pt-BR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capacidades</a:t>
            </a:r>
            <a:r>
              <a:rPr dirty="0" smtClean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potencialidades,</a:t>
            </a:r>
            <a:r>
              <a:rPr dirty="0" sz="2000">
                <a:latin charset="0" pitchFamily="34" typeface="Arial"/>
                <a:cs charset="0" pitchFamily="34" typeface="Arial"/>
              </a:rPr>
              <a:t> responsabilidades,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comportamentos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adequados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,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higiene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pessoal, melhora de comunicação expressiva/receptiva, compreensão de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comandos, criatividade, atenção, interação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com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 meio. </a:t>
            </a:r>
            <a:r>
              <a:rPr dirty="0" sz="2000">
                <a:latin charset="0" pitchFamily="34" typeface="Arial"/>
                <a:cs charset="0" pitchFamily="34" typeface="Arial"/>
              </a:rPr>
              <a:t>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projeto conta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com </a:t>
            </a:r>
            <a:r>
              <a:rPr dirty="0" spc="21" sz="2000">
                <a:latin charset="0" pitchFamily="34" typeface="Arial"/>
                <a:cs charset="0" pitchFamily="34" typeface="Arial"/>
              </a:rPr>
              <a:t>um </a:t>
            </a:r>
            <a:r>
              <a:rPr dirty="0" spc="2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ambiente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adaptado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com </a:t>
            </a:r>
            <a:r>
              <a:rPr dirty="0" sz="2000">
                <a:latin charset="0" pitchFamily="34" typeface="Arial"/>
                <a:cs charset="0" pitchFamily="34" typeface="Arial"/>
              </a:rPr>
              <a:t>materiais</a:t>
            </a:r>
            <a:r>
              <a:rPr dirty="0" spc="-2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específicos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para</a:t>
            </a:r>
            <a:r>
              <a:rPr dirty="0" spc="-21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melhor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desempenho.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5101" y="3287439"/>
            <a:ext cx="9113951" cy="4079875"/>
            <a:chOff x="1106169" y="4010659"/>
            <a:chExt cx="5996305" cy="4218940"/>
          </a:xfrm>
        </p:grpSpPr>
        <p:pic>
          <p:nvPicPr>
            <p:cNvPr id="4" name="object 4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106169" y="4010659"/>
              <a:ext cx="3392804" cy="42189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4511040" y="4146549"/>
              <a:ext cx="2591435" cy="4015104"/>
            </a:xfrm>
            <a:prstGeom prst="rect">
              <a:avLst/>
            </a:prstGeom>
          </p:spPr>
        </p:pic>
      </p:grpSp>
      <p:pic>
        <p:nvPicPr>
          <p:cNvPr descr="C:\Users\user\OneDrive\Área de Trabalho\download.jpg" id="6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9053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864" y="125187"/>
            <a:ext cx="10188574" cy="3718965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lnSpc>
                <a:spcPts val="2400"/>
              </a:lnSpc>
              <a:spcBef>
                <a:spcPts val="100"/>
              </a:spcBef>
              <a:buFont charset="0" pitchFamily="34" typeface="Arial"/>
              <a:buChar char="•"/>
            </a:pPr>
            <a:r>
              <a:rPr b="1" dirty="0" sz="2000">
                <a:latin charset="0" pitchFamily="34" typeface="Arial"/>
                <a:cs charset="0" pitchFamily="34" typeface="Arial"/>
              </a:rPr>
              <a:t>PROJETO</a:t>
            </a:r>
            <a:r>
              <a:rPr b="1" dirty="0" spc="-30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15" sz="2000">
                <a:latin charset="0" pitchFamily="34" typeface="Arial"/>
                <a:cs charset="0" pitchFamily="34" typeface="Arial"/>
              </a:rPr>
              <a:t>CRIART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>
              <a:lnSpc>
                <a:spcPts val="2400"/>
              </a:lnSpc>
              <a:spcBef>
                <a:spcPts val="35"/>
              </a:spcBef>
            </a:pP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 marR="5079">
              <a:lnSpc>
                <a:spcPts val="2300"/>
              </a:lnSpc>
            </a:pPr>
            <a:r>
              <a:rPr dirty="0" sz="2000">
                <a:latin charset="0" pitchFamily="34" typeface="Arial"/>
                <a:cs charset="0" pitchFamily="34" typeface="Arial"/>
              </a:rPr>
              <a:t>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Projeto </a:t>
            </a:r>
            <a:r>
              <a:rPr dirty="0" err="1" sz="2000">
                <a:latin charset="0" pitchFamily="34" typeface="Arial"/>
                <a:cs charset="0" pitchFamily="34" typeface="Arial"/>
              </a:rPr>
              <a:t>Criart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10" sz="2000">
                <a:latin charset="0" pitchFamily="34" typeface="Arial"/>
                <a:cs charset="0" pitchFamily="34" typeface="Arial"/>
              </a:rPr>
              <a:t>atendeu</a:t>
            </a:r>
            <a:r>
              <a:rPr dirty="0" smtClean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 treze usuários com </a:t>
            </a:r>
            <a:r>
              <a:rPr dirty="0" sz="2000">
                <a:latin charset="0" pitchFamily="34" typeface="Arial"/>
                <a:cs charset="0" pitchFamily="34" typeface="Arial"/>
              </a:rPr>
              <a:t>idade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acima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18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anos,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proposta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estimular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criatividade,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através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trabalho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individual,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favorecendo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autonomia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cooperativismo,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desenvolvimento</a:t>
            </a:r>
            <a:r>
              <a:rPr dirty="0" spc="32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técnicas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artesanato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.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Assistimos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os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jogos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da </a:t>
            </a:r>
            <a:r>
              <a:rPr dirty="0" sz="2000">
                <a:latin charset="0" pitchFamily="34" typeface="Arial"/>
                <a:cs charset="0" pitchFamily="34" typeface="Arial"/>
              </a:rPr>
              <a:t>Copa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do Mundo de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Futebol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,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dia </a:t>
            </a:r>
            <a:r>
              <a:rPr dirty="0" sz="2000">
                <a:latin charset="0" pitchFamily="34" typeface="Arial"/>
                <a:cs charset="0" pitchFamily="34" typeface="Arial"/>
              </a:rPr>
              <a:t>da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beleza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,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evento </a:t>
            </a:r>
            <a:r>
              <a:rPr dirty="0" sz="2000">
                <a:latin charset="0" pitchFamily="34" typeface="Arial"/>
                <a:cs charset="0" pitchFamily="34" typeface="Arial"/>
              </a:rPr>
              <a:t>sobre </a:t>
            </a:r>
            <a:r>
              <a:rPr dirty="0" spc="-32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datas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comemorativas,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piquenique</a:t>
            </a:r>
            <a:r>
              <a:rPr altLang="pt-BR" dirty="0" lang="pt-BR" spc="-5" sz="2000">
                <a:latin charset="0" pitchFamily="34" typeface="Arial"/>
                <a:cs charset="0" pitchFamily="34" typeface="Arial"/>
              </a:rPr>
              <a:t>s</a:t>
            </a:r>
            <a:r>
              <a:rPr dirty="0" smtClean="0" spc="5" sz="2000">
                <a:latin charset="0" pitchFamily="34" typeface="Arial"/>
                <a:cs charset="0" pitchFamily="34" typeface="Arial"/>
              </a:rPr>
              <a:t>, </a:t>
            </a:r>
            <a:r>
              <a:rPr dirty="0" sz="2000">
                <a:latin charset="0" pitchFamily="34" typeface="Arial"/>
                <a:cs charset="0" pitchFamily="34" typeface="Arial"/>
              </a:rPr>
              <a:t>livro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sensorial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em </a:t>
            </a:r>
            <a:r>
              <a:rPr dirty="0" sz="2000">
                <a:latin charset="0" pitchFamily="34" typeface="Arial"/>
                <a:cs charset="0" pitchFamily="34" typeface="Arial"/>
              </a:rPr>
              <a:t>feltro,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confecção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murais, confraternização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fim 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ano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 </a:t>
            </a:r>
            <a:r>
              <a:rPr dirty="0" sz="2000">
                <a:latin charset="0" pitchFamily="34" typeface="Arial"/>
                <a:cs charset="0" pitchFamily="34" typeface="Arial"/>
              </a:rPr>
              <a:t> entrega</a:t>
            </a:r>
            <a:r>
              <a:rPr dirty="0" spc="-2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de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presentes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shows.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>
              <a:lnSpc>
                <a:spcPts val="2500"/>
              </a:lnSpc>
              <a:spcBef>
                <a:spcPts val="625"/>
              </a:spcBef>
            </a:pPr>
            <a:r>
              <a:rPr dirty="0" spc="-5" sz="2000">
                <a:latin charset="0" pitchFamily="34" typeface="Arial"/>
                <a:cs charset="0" pitchFamily="34" typeface="Arial"/>
              </a:rPr>
              <a:t>As</a:t>
            </a:r>
            <a:r>
              <a:rPr dirty="0" spc="44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atividades</a:t>
            </a:r>
            <a:r>
              <a:rPr dirty="0" spc="44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foram</a:t>
            </a:r>
            <a:r>
              <a:rPr dirty="0" spc="40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passadas</a:t>
            </a:r>
            <a:r>
              <a:rPr dirty="0" spc="44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por</a:t>
            </a:r>
            <a:r>
              <a:rPr dirty="0" spc="474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meio</a:t>
            </a:r>
            <a:r>
              <a:rPr dirty="0" spc="44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44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aulas</a:t>
            </a:r>
            <a:r>
              <a:rPr dirty="0" spc="44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teóricas,</a:t>
            </a:r>
            <a:r>
              <a:rPr dirty="0" spc="44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demonstrativas</a:t>
            </a:r>
            <a:r>
              <a:rPr dirty="0" spc="44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 marR="13969">
              <a:lnSpc>
                <a:spcPts val="2400"/>
              </a:lnSpc>
              <a:spcBef>
                <a:spcPts val="21"/>
              </a:spcBef>
            </a:pPr>
            <a:r>
              <a:rPr dirty="0" sz="2000">
                <a:latin charset="0" pitchFamily="34" typeface="Arial"/>
                <a:cs charset="0" pitchFamily="34" typeface="Arial"/>
              </a:rPr>
              <a:t>práticas,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onde ocorreu a </a:t>
            </a:r>
            <a:r>
              <a:rPr dirty="0" sz="2000">
                <a:latin charset="0" pitchFamily="34" typeface="Arial"/>
                <a:cs charset="0" pitchFamily="34" typeface="Arial"/>
              </a:rPr>
              <a:t>interação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todos os usuários, de maneira em que cada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um </a:t>
            </a:r>
            <a:r>
              <a:rPr dirty="0" sz="2000">
                <a:latin charset="0" pitchFamily="34" typeface="Arial"/>
                <a:cs charset="0" pitchFamily="34" typeface="Arial"/>
              </a:rPr>
              <a:t>realizou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 atividades de acordo com as divisões de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tarefas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passadas pela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educadora social.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296864" y="3831328"/>
            <a:ext cx="2306637" cy="16233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2832101" y="3689052"/>
            <a:ext cx="1894465" cy="160790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4965701" y="3577160"/>
            <a:ext cx="2387313" cy="18774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7632700" y="3606664"/>
            <a:ext cx="2614010" cy="169758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296865" y="5607051"/>
            <a:ext cx="2053311" cy="16764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2468097" y="5325108"/>
            <a:ext cx="2135185" cy="19265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cstate="print" r:embed="rId8"/>
          <a:stretch>
            <a:fillRect/>
          </a:stretch>
        </p:blipFill>
        <p:spPr>
          <a:xfrm>
            <a:off x="4726564" y="5607051"/>
            <a:ext cx="2293776" cy="16764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cstate="print" r:embed="rId9"/>
          <a:stretch>
            <a:fillRect/>
          </a:stretch>
        </p:blipFill>
        <p:spPr>
          <a:xfrm>
            <a:off x="7102654" y="5356858"/>
            <a:ext cx="2139802" cy="1697992"/>
          </a:xfrm>
          <a:prstGeom prst="rect">
            <a:avLst/>
          </a:prstGeom>
        </p:spPr>
      </p:pic>
      <p:pic>
        <p:nvPicPr>
          <p:cNvPr descr="C:\Users\user\OneDrive\Área de Trabalho\download.jpg" id="11" name="Picture 3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3489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120651"/>
            <a:ext cx="10244137" cy="2945184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285750" marL="298448">
              <a:spcBef>
                <a:spcPts val="100"/>
              </a:spcBef>
              <a:buFont charset="0" pitchFamily="34" typeface="Arial"/>
              <a:buChar char="•"/>
            </a:pPr>
            <a:r>
              <a:rPr b="1" dirty="0" sz="2000">
                <a:latin charset="0" pitchFamily="34" typeface="Arial"/>
                <a:cs charset="0" pitchFamily="34" typeface="Arial"/>
              </a:rPr>
              <a:t>PROJETO</a:t>
            </a:r>
            <a:r>
              <a:rPr b="1" dirty="0" spc="-30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10" sz="2000">
                <a:latin charset="0" pitchFamily="34" typeface="Arial"/>
                <a:cs charset="0" pitchFamily="34" typeface="Arial"/>
              </a:rPr>
              <a:t>PLANTAE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>
              <a:lnSpc>
                <a:spcPts val="2500"/>
              </a:lnSpc>
              <a:spcBef>
                <a:spcPts val="35"/>
              </a:spcBef>
            </a:pP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 marR="5079">
              <a:lnSpc>
                <a:spcPts val="2500"/>
              </a:lnSpc>
            </a:pPr>
            <a:r>
              <a:rPr dirty="0" sz="2000">
                <a:latin charset="0" pitchFamily="34" typeface="Arial"/>
                <a:cs charset="0" pitchFamily="34" typeface="Arial"/>
              </a:rPr>
              <a:t>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Projeto</a:t>
            </a:r>
            <a:r>
              <a:rPr dirty="0" spc="3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Plantae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atendeu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uma</a:t>
            </a:r>
            <a:r>
              <a:rPr dirty="0" spc="304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média de 11 usuários,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acima de 18 anos, com o </a:t>
            </a:r>
            <a:r>
              <a:rPr dirty="0" sz="2000">
                <a:latin charset="0" pitchFamily="34" typeface="Arial"/>
                <a:cs charset="0" pitchFamily="34" typeface="Arial"/>
              </a:rPr>
              <a:t>intuito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</a:t>
            </a:r>
            <a:r>
              <a:rPr dirty="0" sz="2000">
                <a:latin charset="0" pitchFamily="34" typeface="Arial"/>
                <a:cs charset="0" pitchFamily="34" typeface="Arial"/>
              </a:rPr>
              <a:t>instruir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 </a:t>
            </a:r>
            <a:r>
              <a:rPr dirty="0" sz="2000">
                <a:latin charset="0" pitchFamily="34" typeface="Arial"/>
                <a:cs charset="0" pitchFamily="34" typeface="Arial"/>
              </a:rPr>
              <a:t>inserção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mercado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trabalho,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visando condições que favoreçam a qualidade de vida dos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usuários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e que</a:t>
            </a:r>
            <a:r>
              <a:rPr dirty="0" smtClean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ajudam a desenvolver a autoconfiança, autonomia, </a:t>
            </a:r>
            <a:r>
              <a:rPr dirty="0" sz="2000">
                <a:latin charset="0" pitchFamily="34" typeface="Arial"/>
                <a:cs charset="0" pitchFamily="34" typeface="Arial"/>
              </a:rPr>
              <a:t>interação,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socialização com a comunidade local e </a:t>
            </a:r>
            <a:r>
              <a:rPr dirty="0" sz="2000">
                <a:latin charset="0" pitchFamily="34" typeface="Arial"/>
                <a:cs charset="0" pitchFamily="34" typeface="Arial"/>
              </a:rPr>
              <a:t>inclusão.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Os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atendimentos aconteceram no </a:t>
            </a:r>
            <a:r>
              <a:rPr dirty="0" sz="2000">
                <a:latin charset="0" pitchFamily="34" typeface="Arial"/>
                <a:cs charset="0" pitchFamily="34" typeface="Arial"/>
              </a:rPr>
              <a:t>viveiro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horta com </a:t>
            </a:r>
            <a:r>
              <a:rPr dirty="0" sz="2000">
                <a:latin charset="0" pitchFamily="34" typeface="Arial"/>
                <a:cs charset="0" pitchFamily="34" typeface="Arial"/>
              </a:rPr>
              <a:t>disponibilização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utensílios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individuais e coletivos,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produzindo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diversos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tipos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alimentos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atividades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pertinentes</a:t>
            </a:r>
            <a:r>
              <a:rPr dirty="0" spc="5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horticultura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.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Essas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atividades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f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avoreceram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 </a:t>
            </a:r>
            <a:r>
              <a:rPr dirty="0" sz="2000">
                <a:latin charset="0" pitchFamily="34" typeface="Arial"/>
                <a:cs charset="0" pitchFamily="34" typeface="Arial"/>
              </a:rPr>
              <a:t>evolução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dos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usuários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nos</a:t>
            </a:r>
            <a:r>
              <a:rPr dirty="0" smtClean="0" spc="30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aspectos</a:t>
            </a:r>
            <a:r>
              <a:rPr dirty="0" spc="30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Intelectuais,</a:t>
            </a:r>
            <a:r>
              <a:rPr dirty="0" spc="30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emocionais,</a:t>
            </a:r>
            <a:r>
              <a:rPr dirty="0" spc="30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psicomotores</a:t>
            </a:r>
            <a:r>
              <a:rPr dirty="0" spc="300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e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sociais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335631" y="3168650"/>
            <a:ext cx="3487069" cy="21959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3975101" y="3168651"/>
            <a:ext cx="3231372" cy="21734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7449941" y="3168651"/>
            <a:ext cx="3035496" cy="21582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88900" y="5530851"/>
            <a:ext cx="2971800" cy="18837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3289300" y="5530850"/>
            <a:ext cx="2743201" cy="18483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6184901" y="5530851"/>
            <a:ext cx="2971800" cy="1818288"/>
          </a:xfrm>
          <a:prstGeom prst="rect">
            <a:avLst/>
          </a:prstGeom>
        </p:spPr>
      </p:pic>
      <p:pic>
        <p:nvPicPr>
          <p:cNvPr descr="C:\Users\user\OneDrive\Área de Trabalho\download.jpg" id="9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6701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344" y="246233"/>
            <a:ext cx="10396538" cy="2401168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spcBef>
                <a:spcPts val="100"/>
              </a:spcBef>
              <a:buFont charset="0" pitchFamily="34" typeface="Arial"/>
              <a:buChar char="•"/>
            </a:pPr>
            <a:r>
              <a:rPr b="1" dirty="0" sz="2000">
                <a:latin charset="0" pitchFamily="34" typeface="Arial"/>
                <a:cs charset="0" pitchFamily="34" typeface="Arial"/>
              </a:rPr>
              <a:t>PROJETO</a:t>
            </a:r>
            <a:r>
              <a:rPr b="1" dirty="0" spc="-10" sz="2000">
                <a:latin charset="0" pitchFamily="34" typeface="Arial"/>
                <a:cs charset="0" pitchFamily="34" typeface="Arial"/>
              </a:rPr>
              <a:t> DOÇURAS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z="2000">
                <a:latin charset="0" pitchFamily="34" typeface="Arial"/>
                <a:cs charset="0" pitchFamily="34" typeface="Arial"/>
              </a:rPr>
              <a:t>E</a:t>
            </a:r>
            <a:r>
              <a:rPr b="1"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GOSTOSURAS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>
              <a:spcBef>
                <a:spcPts val="35"/>
              </a:spcBef>
            </a:pP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 marR="7619">
              <a:lnSpc>
                <a:spcPct val="143800"/>
              </a:lnSpc>
            </a:pPr>
            <a:r>
              <a:rPr dirty="0" sz="2000">
                <a:latin charset="0" pitchFamily="34" typeface="Arial"/>
                <a:cs charset="0" pitchFamily="34" typeface="Arial"/>
              </a:rPr>
              <a:t>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Projeto </a:t>
            </a:r>
            <a:r>
              <a:rPr dirty="0" sz="2000">
                <a:latin charset="0" pitchFamily="34" typeface="Arial"/>
                <a:cs charset="0" pitchFamily="34" typeface="Arial"/>
              </a:rPr>
              <a:t>Doçuras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Gostosuras atendeu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17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usuários, com </a:t>
            </a:r>
            <a:r>
              <a:rPr dirty="0" sz="2000">
                <a:latin charset="0" pitchFamily="34" typeface="Arial"/>
                <a:cs charset="0" pitchFamily="34" typeface="Arial"/>
              </a:rPr>
              <a:t>idade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mínima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18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anos,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intuito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instruir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inserção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mercado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trabalho,</a:t>
            </a:r>
            <a:r>
              <a:rPr dirty="0" spc="32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visando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condições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que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favoreçam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sua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evolução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nos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aspectos: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intelectuais,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emocionais,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psicomotores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sociais.</a:t>
            </a:r>
            <a:r>
              <a:rPr dirty="0" sz="2000">
                <a:latin charset="0" pitchFamily="34" typeface="Arial"/>
                <a:cs charset="0" pitchFamily="34" typeface="Arial"/>
              </a:rPr>
              <a:t> Trabalhando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autoconfiança,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autonomia,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autoestima, </a:t>
            </a:r>
            <a:r>
              <a:rPr dirty="0" sz="2000">
                <a:latin charset="0" pitchFamily="34" typeface="Arial"/>
                <a:cs charset="0" pitchFamily="34" typeface="Arial"/>
              </a:rPr>
              <a:t> interação</a:t>
            </a:r>
            <a:r>
              <a:rPr dirty="0" spc="-21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sua</a:t>
            </a:r>
            <a:r>
              <a:rPr dirty="0" smtClean="0" spc="-21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inclusão</a:t>
            </a:r>
            <a:r>
              <a:rPr dirty="0" sz="2000">
                <a:latin charset="0" pitchFamily="34" typeface="Arial"/>
                <a:cs charset="0" pitchFamily="34" typeface="Arial"/>
              </a:rPr>
              <a:t> no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meio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social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.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6261101" y="2748468"/>
            <a:ext cx="3962400" cy="24013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120388" y="5365062"/>
            <a:ext cx="2819728" cy="21136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129459" y="2675979"/>
            <a:ext cx="2957214" cy="24738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3213099" y="2675978"/>
            <a:ext cx="2953234" cy="21690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3149885" y="4999724"/>
            <a:ext cx="3079660" cy="24338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6413501" y="5226050"/>
            <a:ext cx="2450495" cy="2221689"/>
          </a:xfrm>
          <a:prstGeom prst="rect">
            <a:avLst/>
          </a:prstGeom>
        </p:spPr>
      </p:pic>
      <p:pic>
        <p:nvPicPr>
          <p:cNvPr descr="C:\Users\user\OneDrive\Área de Trabalho\download.jpg" id="10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6701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285500"/>
            <a:ext cx="10134601" cy="2813589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spcBef>
                <a:spcPts val="100"/>
              </a:spcBef>
              <a:buFont charset="0" pitchFamily="34" typeface="Arial"/>
              <a:buChar char="•"/>
            </a:pPr>
            <a:r>
              <a:rPr b="1" dirty="0" sz="2200">
                <a:latin charset="0" pitchFamily="34" typeface="Arial"/>
                <a:cs charset="0" pitchFamily="34" typeface="Arial"/>
              </a:rPr>
              <a:t>PROJETO</a:t>
            </a:r>
            <a:r>
              <a:rPr b="1" dirty="0" spc="-21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10" sz="2200">
                <a:latin charset="0" pitchFamily="34" typeface="Arial"/>
                <a:cs charset="0" pitchFamily="34" typeface="Arial"/>
              </a:rPr>
              <a:t>INFORMÁTICA</a:t>
            </a:r>
            <a:endParaRPr dirty="0" sz="2200">
              <a:latin charset="0" pitchFamily="34" typeface="Arial"/>
              <a:cs charset="0" pitchFamily="34" typeface="Arial"/>
            </a:endParaRPr>
          </a:p>
          <a:p>
            <a:pPr>
              <a:spcBef>
                <a:spcPts val="35"/>
              </a:spcBef>
            </a:pP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 marR="5079"/>
            <a:r>
              <a:rPr dirty="0" spc="-5" sz="2000">
                <a:latin charset="0" pitchFamily="34" typeface="Arial"/>
                <a:cs charset="0" pitchFamily="34" typeface="Arial"/>
              </a:rPr>
              <a:t>No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ano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2022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desenvolvimento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aconteceu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forma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singular</a:t>
            </a:r>
            <a:r>
              <a:rPr dirty="0" spc="32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entre</a:t>
            </a:r>
            <a:r>
              <a:rPr dirty="0" spc="32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cada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usuário,</a:t>
            </a:r>
            <a:r>
              <a:rPr dirty="0" spc="254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sendo</a:t>
            </a:r>
            <a:r>
              <a:rPr dirty="0" spc="254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considerado</a:t>
            </a:r>
            <a:r>
              <a:rPr dirty="0" spc="254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pc="26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conhecimento</a:t>
            </a:r>
            <a:r>
              <a:rPr dirty="0" spc="254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254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cada</a:t>
            </a:r>
            <a:r>
              <a:rPr dirty="0" spc="254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usuário,</a:t>
            </a:r>
            <a:r>
              <a:rPr dirty="0" spc="26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proporcionando</a:t>
            </a:r>
            <a:r>
              <a:rPr dirty="0" spc="254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 </a:t>
            </a:r>
            <a:r>
              <a:rPr dirty="0" spc="-32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eles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atividades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como: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Word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(digitação),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Power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Point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(slides),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jogos</a:t>
            </a:r>
            <a:r>
              <a:rPr dirty="0" spc="3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lúdicos,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digitação</a:t>
            </a:r>
            <a:r>
              <a:rPr dirty="0" spc="18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online,</a:t>
            </a:r>
            <a:r>
              <a:rPr dirty="0" spc="18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conhecimento</a:t>
            </a:r>
            <a:r>
              <a:rPr dirty="0" spc="19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básico</a:t>
            </a:r>
            <a:r>
              <a:rPr dirty="0" spc="18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da</a:t>
            </a:r>
            <a:r>
              <a:rPr dirty="0" spc="16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informática,</a:t>
            </a:r>
            <a:r>
              <a:rPr dirty="0" spc="18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coordenação</a:t>
            </a:r>
            <a:r>
              <a:rPr dirty="0" spc="18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motora,</a:t>
            </a:r>
            <a:r>
              <a:rPr dirty="0" spc="18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jogos </a:t>
            </a:r>
            <a:r>
              <a:rPr dirty="0" spc="-32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3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memória,</a:t>
            </a:r>
            <a:r>
              <a:rPr dirty="0" spc="3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ligar</a:t>
            </a:r>
            <a:r>
              <a:rPr dirty="0" spc="4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1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desligar</a:t>
            </a:r>
            <a:r>
              <a:rPr dirty="0" spc="3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pc="3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computador,</a:t>
            </a:r>
            <a:r>
              <a:rPr dirty="0" spc="3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desconectar</a:t>
            </a:r>
            <a:r>
              <a:rPr dirty="0" spc="1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3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conectar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mouse,</a:t>
            </a:r>
            <a:r>
              <a:rPr dirty="0" spc="3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teclado, </a:t>
            </a:r>
            <a:r>
              <a:rPr dirty="0" spc="-32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caixa de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som, </a:t>
            </a:r>
            <a:r>
              <a:rPr dirty="0" sz="2000">
                <a:latin charset="0" pitchFamily="34" typeface="Arial"/>
                <a:cs charset="0" pitchFamily="34" typeface="Arial"/>
              </a:rPr>
              <a:t>atualização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das </a:t>
            </a:r>
            <a:r>
              <a:rPr dirty="0" sz="2000">
                <a:latin charset="0" pitchFamily="34" typeface="Arial"/>
                <a:cs charset="0" pitchFamily="34" typeface="Arial"/>
              </a:rPr>
              <a:t>redes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sociais, copiar e colar imagens </a:t>
            </a:r>
            <a:r>
              <a:rPr dirty="0" spc="30" sz="2000">
                <a:latin charset="0" pitchFamily="34" typeface="Arial"/>
                <a:cs charset="0" pitchFamily="34" typeface="Arial"/>
              </a:rPr>
              <a:t>no </a:t>
            </a:r>
            <a:r>
              <a:rPr dirty="0" smtClean="0" spc="-10" sz="2000">
                <a:latin charset="0" pitchFamily="34" typeface="Arial"/>
                <a:cs charset="0" pitchFamily="34" typeface="Arial"/>
              </a:rPr>
              <a:t>word</a:t>
            </a:r>
            <a:r>
              <a:rPr altLang="pt-BR" dirty="0" lang="pt-BR" smtClean="0" spc="-10" sz="2000">
                <a:latin charset="0" pitchFamily="34" typeface="Arial"/>
                <a:cs charset="0" pitchFamily="34" typeface="Arial"/>
              </a:rPr>
              <a:t>, e a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tividades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relacionadas a </a:t>
            </a:r>
            <a:r>
              <a:rPr dirty="0" err="1" sz="2000">
                <a:latin charset="0" pitchFamily="34" typeface="Arial"/>
                <a:cs charset="0" pitchFamily="34" typeface="Arial"/>
              </a:rPr>
              <a:t>datas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comemorativa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s</a:t>
            </a:r>
            <a:r>
              <a:rPr altLang="pt-BR" dirty="0" lang="pt-BR" spc="-5" sz="2000">
                <a:latin charset="0" pitchFamily="34" typeface="Arial"/>
                <a:cs charset="0" pitchFamily="34" typeface="Arial"/>
              </a:rPr>
              <a:t>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279399" y="3244850"/>
            <a:ext cx="3033224" cy="1981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3701057" y="3244850"/>
            <a:ext cx="3173105" cy="1981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6874162" y="5592628"/>
            <a:ext cx="2452402" cy="17521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357748" y="5592627"/>
            <a:ext cx="3007751" cy="168810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3517901" y="5592628"/>
            <a:ext cx="3173105" cy="176520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7251701" y="3207974"/>
            <a:ext cx="2933869" cy="2018076"/>
          </a:xfrm>
          <a:prstGeom prst="rect">
            <a:avLst/>
          </a:prstGeom>
        </p:spPr>
      </p:pic>
      <p:pic>
        <p:nvPicPr>
          <p:cNvPr descr="C:\Users\user\OneDrive\Área de Trabalho\download.jpg" id="9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26564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101" y="196850"/>
            <a:ext cx="10320337" cy="2782811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lnSpc>
                <a:spcPts val="2400"/>
              </a:lnSpc>
              <a:spcBef>
                <a:spcPts val="100"/>
              </a:spcBef>
              <a:buFont charset="0" pitchFamily="34" typeface="Arial"/>
              <a:buChar char="•"/>
            </a:pPr>
            <a:r>
              <a:rPr b="1" dirty="0" sz="2200">
                <a:latin charset="0" pitchFamily="34" typeface="Arial"/>
                <a:cs charset="0" pitchFamily="34" typeface="Arial"/>
              </a:rPr>
              <a:t>PROJETO</a:t>
            </a:r>
            <a:r>
              <a:rPr b="1" dirty="0" spc="-25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200">
                <a:latin charset="0" pitchFamily="34" typeface="Arial"/>
                <a:cs charset="0" pitchFamily="34" typeface="Arial"/>
              </a:rPr>
              <a:t>CANTINHO</a:t>
            </a:r>
            <a:r>
              <a:rPr b="1" dirty="0" spc="-21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10" sz="2200">
                <a:latin charset="0" pitchFamily="34" typeface="Arial"/>
                <a:cs charset="0" pitchFamily="34" typeface="Arial"/>
              </a:rPr>
              <a:t>CRIATIVO</a:t>
            </a:r>
            <a:endParaRPr dirty="0" sz="2200">
              <a:latin charset="0" pitchFamily="34" typeface="Arial"/>
              <a:cs charset="0" pitchFamily="34" typeface="Arial"/>
            </a:endParaRPr>
          </a:p>
          <a:p>
            <a:pPr>
              <a:lnSpc>
                <a:spcPts val="2400"/>
              </a:lnSpc>
              <a:spcBef>
                <a:spcPts val="35"/>
              </a:spcBef>
            </a:pPr>
            <a:endParaRPr dirty="0" sz="2200">
              <a:latin charset="0" pitchFamily="34" typeface="Arial"/>
              <a:cs charset="0" pitchFamily="34" typeface="Arial"/>
            </a:endParaRPr>
          </a:p>
          <a:p>
            <a:pPr algn="just" marL="12698" marR="5079">
              <a:lnSpc>
                <a:spcPts val="2400"/>
              </a:lnSpc>
            </a:pPr>
            <a:r>
              <a:rPr dirty="0" sz="2200">
                <a:latin charset="0" pitchFamily="34" typeface="Arial"/>
                <a:cs charset="0" pitchFamily="34" typeface="Arial"/>
              </a:rPr>
              <a:t>Durante</a:t>
            </a:r>
            <a:r>
              <a:rPr dirty="0" spc="5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o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decorrer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do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200">
                <a:latin charset="0" pitchFamily="34" typeface="Arial"/>
                <a:cs charset="0" pitchFamily="34" typeface="Arial"/>
              </a:rPr>
              <a:t>ano,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 foram</a:t>
            </a:r>
            <a:r>
              <a:rPr dirty="0" sz="2200">
                <a:latin charset="0" pitchFamily="34" typeface="Arial"/>
                <a:cs charset="0" pitchFamily="34" typeface="Arial"/>
              </a:rPr>
              <a:t> trabalhadas</a:t>
            </a:r>
            <a:r>
              <a:rPr dirty="0" spc="5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atividades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200">
                <a:latin charset="0" pitchFamily="34" typeface="Arial"/>
                <a:cs charset="0" pitchFamily="34" typeface="Arial"/>
              </a:rPr>
              <a:t>para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 o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5" sz="2200">
                <a:latin charset="0" pitchFamily="34" typeface="Arial"/>
                <a:cs charset="0" pitchFamily="34" typeface="Arial"/>
              </a:rPr>
              <a:t>melhor </a:t>
            </a:r>
            <a:r>
              <a:rPr dirty="0" spc="10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200">
                <a:latin charset="0" pitchFamily="34" typeface="Arial"/>
                <a:cs charset="0" pitchFamily="34" typeface="Arial"/>
              </a:rPr>
              <a:t>desenvolvimento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15" sz="2200">
                <a:latin charset="0" pitchFamily="34" typeface="Arial"/>
                <a:cs charset="0" pitchFamily="34" typeface="Arial"/>
              </a:rPr>
              <a:t>da</a:t>
            </a:r>
            <a:r>
              <a:rPr dirty="0" smtClean="0" spc="304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psicomotricidade 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e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comunicação</a:t>
            </a:r>
            <a:r>
              <a:rPr altLang="pt-BR" dirty="0" lang="pt-BR" smtClean="0" sz="2200">
                <a:latin charset="0" pitchFamily="34" typeface="Arial"/>
                <a:cs charset="0" pitchFamily="34" typeface="Arial"/>
              </a:rPr>
              <a:t>. 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O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artesanato e fabricação de </a:t>
            </a:r>
            <a:r>
              <a:rPr dirty="0" spc="-10" sz="2200">
                <a:latin charset="0" pitchFamily="34" typeface="Arial"/>
                <a:cs charset="0" pitchFamily="34" typeface="Arial"/>
              </a:rPr>
              <a:t>objetos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levaram os </a:t>
            </a:r>
            <a:r>
              <a:rPr dirty="0" sz="2200">
                <a:latin charset="0" pitchFamily="34" typeface="Arial"/>
                <a:cs charset="0" pitchFamily="34" typeface="Arial"/>
              </a:rPr>
              <a:t>usuários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a gerar autonomia e 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protagonismo,</a:t>
            </a:r>
            <a:r>
              <a:rPr dirty="0" sz="2200">
                <a:latin charset="0" pitchFamily="34" typeface="Arial"/>
                <a:cs charset="0" pitchFamily="34" typeface="Arial"/>
              </a:rPr>
              <a:t> induzindo</a:t>
            </a:r>
            <a:r>
              <a:rPr dirty="0" spc="5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a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melhor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vivência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em</a:t>
            </a:r>
            <a:r>
              <a:rPr dirty="0" sz="2200">
                <a:latin charset="0" pitchFamily="34" typeface="Arial"/>
                <a:cs charset="0" pitchFamily="34" typeface="Arial"/>
              </a:rPr>
              <a:t> grupo</a:t>
            </a:r>
            <a:r>
              <a:rPr dirty="0" spc="5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e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melhorando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a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sua </a:t>
            </a:r>
            <a:r>
              <a:rPr dirty="0" sz="2200">
                <a:latin charset="0" pitchFamily="34" typeface="Arial"/>
                <a:cs charset="0" pitchFamily="34" typeface="Arial"/>
              </a:rPr>
              <a:t> capacidade</a:t>
            </a:r>
            <a:r>
              <a:rPr dirty="0" spc="5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cognitiva,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através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das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atividades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que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estimulam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a</a:t>
            </a:r>
            <a:r>
              <a:rPr dirty="0" sz="2200">
                <a:latin charset="0" pitchFamily="34" typeface="Arial"/>
                <a:cs charset="0" pitchFamily="34" typeface="Arial"/>
              </a:rPr>
              <a:t> percepção, </a:t>
            </a:r>
            <a:r>
              <a:rPr dirty="0" spc="5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concentração,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200">
                <a:latin charset="0" pitchFamily="34" typeface="Arial"/>
                <a:cs charset="0" pitchFamily="34" typeface="Arial"/>
              </a:rPr>
              <a:t>que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explorem</a:t>
            </a:r>
            <a:r>
              <a:rPr dirty="0" spc="-4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o</a:t>
            </a:r>
            <a:r>
              <a:rPr dirty="0" spc="5" sz="2200">
                <a:latin charset="0" pitchFamily="34" typeface="Arial"/>
                <a:cs charset="0" pitchFamily="34" typeface="Arial"/>
              </a:rPr>
              <a:t> </a:t>
            </a:r>
            <a:r>
              <a:rPr dirty="0" sz="2200">
                <a:latin charset="0" pitchFamily="34" typeface="Arial"/>
                <a:cs charset="0" pitchFamily="34" typeface="Arial"/>
              </a:rPr>
              <a:t>lúdico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e</a:t>
            </a:r>
            <a:r>
              <a:rPr dirty="0" spc="-21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a</a:t>
            </a:r>
            <a:r>
              <a:rPr dirty="0" spc="-21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z="2200">
                <a:latin charset="0" pitchFamily="34" typeface="Arial"/>
                <a:cs charset="0" pitchFamily="34" typeface="Arial"/>
              </a:rPr>
              <a:t>imaginação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.</a:t>
            </a:r>
            <a:r>
              <a:rPr altLang="pt-BR" dirty="0" lang="pt-BR" smtClean="0" sz="2200">
                <a:latin charset="0" pitchFamily="34" typeface="Arial"/>
                <a:cs charset="0" pitchFamily="34" typeface="Arial"/>
              </a:rPr>
              <a:t> O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projeto </a:t>
            </a:r>
            <a:r>
              <a:rPr dirty="0" sz="2200">
                <a:latin charset="0" pitchFamily="34" typeface="Arial"/>
                <a:cs charset="0" pitchFamily="34" typeface="Arial"/>
              </a:rPr>
              <a:t>fez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com que o 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usuário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fosse</a:t>
            </a:r>
            <a:r>
              <a:rPr dirty="0" sz="2200">
                <a:latin charset="0" pitchFamily="34" typeface="Arial"/>
                <a:cs charset="0" pitchFamily="34" typeface="Arial"/>
              </a:rPr>
              <a:t> capaz</a:t>
            </a:r>
            <a:r>
              <a:rPr dirty="0" spc="-25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de</a:t>
            </a:r>
            <a:r>
              <a:rPr dirty="0" spc="5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200">
                <a:latin charset="0" pitchFamily="34" typeface="Arial"/>
                <a:cs charset="0" pitchFamily="34" typeface="Arial"/>
              </a:rPr>
              <a:t>não</a:t>
            </a:r>
            <a:r>
              <a:rPr dirty="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se</a:t>
            </a:r>
            <a:r>
              <a:rPr dirty="0" spc="1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limitar</a:t>
            </a:r>
            <a:r>
              <a:rPr dirty="0" spc="10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e</a:t>
            </a:r>
            <a:r>
              <a:rPr dirty="0" spc="5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concluir</a:t>
            </a:r>
            <a:r>
              <a:rPr dirty="0" spc="-21" sz="2200">
                <a:latin charset="0" pitchFamily="34" typeface="Arial"/>
                <a:cs charset="0" pitchFamily="34" typeface="Arial"/>
              </a:rPr>
              <a:t> </a:t>
            </a:r>
            <a:r>
              <a:rPr dirty="0" sz="2200">
                <a:latin charset="0" pitchFamily="34" typeface="Arial"/>
                <a:cs charset="0" pitchFamily="34" typeface="Arial"/>
              </a:rPr>
              <a:t>os</a:t>
            </a:r>
            <a:r>
              <a:rPr dirty="0" spc="15" sz="22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200">
                <a:latin charset="0" pitchFamily="34" typeface="Arial"/>
                <a:cs charset="0" pitchFamily="34" typeface="Arial"/>
              </a:rPr>
              <a:t>objetivos.</a:t>
            </a:r>
            <a:endParaRPr dirty="0" sz="22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6718300" y="3321050"/>
            <a:ext cx="2971800" cy="37981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165100" y="3321050"/>
            <a:ext cx="2819401" cy="379814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3211286" y="3321050"/>
            <a:ext cx="3276600" cy="3798141"/>
          </a:xfrm>
          <a:prstGeom prst="rect">
            <a:avLst/>
          </a:prstGeom>
        </p:spPr>
      </p:pic>
      <p:pic>
        <p:nvPicPr>
          <p:cNvPr descr="C:\Users\user\OneDrive\Área de Trabalho\download.jpg" id="6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6701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858" y="196850"/>
            <a:ext cx="10396538" cy="3149065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98139">
              <a:spcBef>
                <a:spcPts val="100"/>
              </a:spcBef>
              <a:buFont charset="0" pitchFamily="34" typeface="Arial"/>
              <a:buChar char="•"/>
            </a:pPr>
            <a:r>
              <a:rPr b="1" dirty="0" sz="2000">
                <a:latin charset="0" pitchFamily="34" typeface="Arial"/>
                <a:cs charset="0" pitchFamily="34" typeface="Arial"/>
              </a:rPr>
              <a:t>PROJETO</a:t>
            </a:r>
            <a:r>
              <a:rPr b="1"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z="2000">
                <a:latin charset="0" pitchFamily="34" typeface="Arial"/>
                <a:cs charset="0" pitchFamily="34" typeface="Arial"/>
              </a:rPr>
              <a:t>ESPORTE</a:t>
            </a:r>
            <a:r>
              <a:rPr b="1" dirty="0" spc="-21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15" sz="2000">
                <a:latin charset="0" pitchFamily="34" typeface="Arial"/>
                <a:cs charset="0" pitchFamily="34" typeface="Arial"/>
              </a:rPr>
              <a:t>PARA</a:t>
            </a:r>
            <a:r>
              <a:rPr b="1"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z="2000">
                <a:latin charset="0" pitchFamily="34" typeface="Arial"/>
                <a:cs charset="0" pitchFamily="34" typeface="Arial"/>
              </a:rPr>
              <a:t>O</a:t>
            </a:r>
            <a:r>
              <a:rPr b="1"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z="2000">
                <a:latin charset="0" pitchFamily="34" typeface="Arial"/>
                <a:cs charset="0" pitchFamily="34" typeface="Arial"/>
              </a:rPr>
              <a:t>FUTURO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>
              <a:spcBef>
                <a:spcPts val="15"/>
              </a:spcBef>
            </a:pP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 marR="7619">
              <a:lnSpc>
                <a:spcPts val="2700"/>
              </a:lnSpc>
            </a:pPr>
            <a:r>
              <a:rPr dirty="0" err="1" smtClean="0" spc="-5" sz="2000">
                <a:latin charset="0" pitchFamily="34" typeface="Arial"/>
                <a:cs charset="0" pitchFamily="34" typeface="Arial"/>
              </a:rPr>
              <a:t>Atualmente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entende-se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 educação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física na instituição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como</a:t>
            </a:r>
            <a:r>
              <a:rPr dirty="0" spc="30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uma</a:t>
            </a:r>
            <a:r>
              <a:rPr dirty="0" spc="31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área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que </a:t>
            </a:r>
            <a:r>
              <a:rPr dirty="0" err="1" sz="2000">
                <a:latin charset="0" pitchFamily="34" typeface="Arial"/>
                <a:cs charset="0" pitchFamily="34" typeface="Arial"/>
              </a:rPr>
              <a:t>trata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da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cultura corporal e que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tem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como finalidade introduzir e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integra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r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 usuário nessa </a:t>
            </a:r>
            <a:r>
              <a:rPr dirty="0" sz="2000">
                <a:latin charset="0" pitchFamily="34" typeface="Arial"/>
                <a:cs charset="0" pitchFamily="34" typeface="Arial"/>
              </a:rPr>
              <a:t> esfera,</a:t>
            </a:r>
            <a:r>
              <a:rPr dirty="0" spc="10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formando</a:t>
            </a:r>
            <a:r>
              <a:rPr dirty="0" spc="13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pc="10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cidadão</a:t>
            </a:r>
            <a:r>
              <a:rPr dirty="0" spc="13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que</a:t>
            </a:r>
            <a:r>
              <a:rPr dirty="0" spc="13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vai</a:t>
            </a:r>
            <a:r>
              <a:rPr dirty="0" spc="12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produzi-la,</a:t>
            </a:r>
            <a:r>
              <a:rPr dirty="0" spc="13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reproduzi-la</a:t>
            </a:r>
            <a:r>
              <a:rPr dirty="0" spc="10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13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10" sz="2000">
                <a:latin charset="0" pitchFamily="34" typeface="Arial"/>
                <a:cs charset="0" pitchFamily="34" typeface="Arial"/>
              </a:rPr>
              <a:t>também</a:t>
            </a:r>
            <a:r>
              <a:rPr dirty="0" spc="86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transformá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-</a:t>
            </a:r>
            <a:r>
              <a:rPr altLang="pt-BR" dirty="0" err="1" lang="pt-BR" smtClean="0" spc="5" sz="2000">
                <a:latin charset="0" pitchFamily="34" typeface="Arial"/>
                <a:cs charset="0" pitchFamily="34" typeface="Arial"/>
              </a:rPr>
              <a:t>la</a:t>
            </a:r>
            <a:r>
              <a:rPr altLang="pt-BR" dirty="0" lang="pt-BR" smtClean="0" spc="5" sz="2000">
                <a:latin charset="0" pitchFamily="34" typeface="Arial"/>
                <a:cs charset="0" pitchFamily="34" typeface="Arial"/>
              </a:rPr>
              <a:t>. O 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desenvolvimento </a:t>
            </a:r>
            <a:r>
              <a:rPr altLang="pt-BR" dirty="0" lang="pt-BR" sz="2000">
                <a:latin charset="0" pitchFamily="34" typeface="Arial"/>
                <a:cs charset="0" pitchFamily="34" typeface="Arial"/>
              </a:rPr>
              <a:t>acontece </a:t>
            </a:r>
            <a:r>
              <a:rPr altLang="pt-BR" dirty="0" lang="pt-BR" spc="-5" sz="2000">
                <a:latin charset="0" pitchFamily="34" typeface="Arial"/>
                <a:cs charset="0" pitchFamily="34" typeface="Arial"/>
              </a:rPr>
              <a:t>de </a:t>
            </a:r>
            <a:r>
              <a:rPr altLang="pt-BR" dirty="0" lang="pt-BR" spc="-10" sz="2000">
                <a:latin charset="0" pitchFamily="34" typeface="Arial"/>
                <a:cs charset="0" pitchFamily="34" typeface="Arial"/>
              </a:rPr>
              <a:t>maneira 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singular, considerando as habilidades de cada indivíduo, contribuindo na evolução dos </a:t>
            </a: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pc="-5" sz="2000">
                <a:latin charset="0" pitchFamily="34" typeface="Arial"/>
                <a:cs charset="0" pitchFamily="34" typeface="Arial"/>
              </a:rPr>
              <a:t>usuários nos</a:t>
            </a:r>
            <a:r>
              <a:rPr altLang="pt-BR" dirty="0" lang="pt-BR" spc="300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pc="-5" sz="2000">
                <a:latin charset="0" pitchFamily="34" typeface="Arial"/>
                <a:cs charset="0" pitchFamily="34" typeface="Arial"/>
              </a:rPr>
              <a:t>aspectos</a:t>
            </a:r>
            <a:r>
              <a:rPr altLang="pt-BR" dirty="0" lang="pt-BR" spc="300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300" sz="2000">
                <a:latin charset="0" pitchFamily="34" typeface="Arial"/>
                <a:cs charset="0" pitchFamily="34" typeface="Arial"/>
              </a:rPr>
              <a:t>físicos, </a:t>
            </a:r>
            <a:r>
              <a:rPr altLang="pt-BR" dirty="0" lang="pt-BR" spc="-5" sz="2000">
                <a:latin charset="0" pitchFamily="34" typeface="Arial"/>
                <a:cs charset="0" pitchFamily="34" typeface="Arial"/>
              </a:rPr>
              <a:t>i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ntelectuais</a:t>
            </a:r>
            <a:r>
              <a:rPr altLang="pt-BR" dirty="0" lang="pt-BR" spc="-5" sz="2000">
                <a:latin charset="0" pitchFamily="34" typeface="Arial"/>
                <a:cs charset="0" pitchFamily="34" typeface="Arial"/>
              </a:rPr>
              <a:t>,</a:t>
            </a:r>
            <a:r>
              <a:rPr altLang="pt-BR" dirty="0" lang="pt-BR" spc="300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pc="-5" sz="2000">
                <a:latin charset="0" pitchFamily="34" typeface="Arial"/>
                <a:cs charset="0" pitchFamily="34" typeface="Arial"/>
              </a:rPr>
              <a:t>emocionais,</a:t>
            </a:r>
            <a:r>
              <a:rPr altLang="pt-BR" dirty="0" lang="pt-BR" spc="300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pc="-5" sz="2000">
                <a:latin charset="0" pitchFamily="34" typeface="Arial"/>
                <a:cs charset="0" pitchFamily="34" typeface="Arial"/>
              </a:rPr>
              <a:t>psicomotores</a:t>
            </a:r>
            <a:r>
              <a:rPr altLang="pt-BR" dirty="0" lang="pt-BR" spc="300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pc="-5" sz="2000">
                <a:latin charset="0" pitchFamily="34" typeface="Arial"/>
                <a:cs charset="0" pitchFamily="34" typeface="Arial"/>
              </a:rPr>
              <a:t>e </a:t>
            </a:r>
            <a:r>
              <a:rPr altLang="pt-BR" dirty="0" lang="pt-BR" sz="2000">
                <a:latin charset="0" pitchFamily="34" typeface="Arial"/>
                <a:cs charset="0" pitchFamily="34" typeface="Arial"/>
              </a:rPr>
              <a:t>sociais.</a:t>
            </a:r>
          </a:p>
          <a:p>
            <a:pPr algn="just" marL="12698" marR="7619">
              <a:lnSpc>
                <a:spcPct val="143700"/>
              </a:lnSpc>
            </a:pPr>
            <a:endParaRPr dirty="0" sz="2000">
              <a:latin charset="0" pitchFamily="34" typeface="Arial"/>
              <a:cs charset="0" pitchFamily="34"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4170" y="2885264"/>
            <a:ext cx="5889842" cy="4343400"/>
            <a:chOff x="1426210" y="4184649"/>
            <a:chExt cx="5186680" cy="2545080"/>
          </a:xfrm>
        </p:grpSpPr>
        <p:pic>
          <p:nvPicPr>
            <p:cNvPr id="4" name="object 4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426210" y="4184649"/>
              <a:ext cx="2621279" cy="2545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4047489" y="4215129"/>
              <a:ext cx="2565211" cy="25146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6132070" y="2635251"/>
            <a:ext cx="3634230" cy="4843429"/>
          </a:xfrm>
          <a:prstGeom prst="rect">
            <a:avLst/>
          </a:prstGeom>
        </p:spPr>
      </p:pic>
      <p:pic>
        <p:nvPicPr>
          <p:cNvPr descr="C:\Users\user\OneDrive\Área de Trabalho\download.jpg" id="7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658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279" y="196850"/>
            <a:ext cx="10244137" cy="3116236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indent="-342900" marL="535287">
              <a:spcBef>
                <a:spcPts val="100"/>
              </a:spcBef>
              <a:buFont charset="0" pitchFamily="34" typeface="Arial"/>
              <a:buChar char="•"/>
            </a:pPr>
            <a:r>
              <a:rPr altLang="pt-BR" b="1" dirty="0" lang="pt-BR" spc="-10" sz="2000">
                <a:latin charset="0" pitchFamily="34" typeface="Arial"/>
                <a:cs charset="0" pitchFamily="34" typeface="Arial"/>
              </a:rPr>
              <a:t>B</a:t>
            </a:r>
            <a:r>
              <a:rPr b="1" dirty="0" smtClean="0" spc="-10" sz="2000">
                <a:latin charset="0" pitchFamily="34" typeface="Arial"/>
                <a:cs charset="0" pitchFamily="34" typeface="Arial"/>
              </a:rPr>
              <a:t>ANDA</a:t>
            </a:r>
            <a:r>
              <a:rPr b="1" dirty="0" smtClean="0" spc="5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21" sz="2000">
                <a:latin charset="0" pitchFamily="34" typeface="Arial"/>
                <a:cs charset="0" pitchFamily="34" typeface="Arial"/>
              </a:rPr>
              <a:t>MARCIAL</a:t>
            </a:r>
            <a:r>
              <a:rPr b="1" dirty="0" spc="86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10" sz="2000">
                <a:latin charset="0" pitchFamily="34" typeface="Arial"/>
                <a:cs charset="0" pitchFamily="34" typeface="Arial"/>
              </a:rPr>
              <a:t>GIRASSOL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 marR="9525">
              <a:lnSpc>
                <a:spcPts val="2600"/>
              </a:lnSpc>
              <a:spcBef>
                <a:spcPts val="805"/>
              </a:spcBef>
            </a:pPr>
            <a:r>
              <a:rPr dirty="0" sz="2000">
                <a:latin charset="0" pitchFamily="34" typeface="Arial"/>
                <a:cs charset="0" pitchFamily="34" typeface="Arial"/>
              </a:rPr>
              <a:t>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Projeto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Banda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Marcial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Girassol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visou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inclusão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social,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melhoria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da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coordenação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motora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desenvolvimento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percepção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sons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abrir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oportunidades futuras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como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 </a:t>
            </a:r>
            <a:r>
              <a:rPr dirty="0" sz="2000">
                <a:latin charset="0" pitchFamily="34" typeface="Arial"/>
                <a:cs charset="0" pitchFamily="34" typeface="Arial"/>
              </a:rPr>
              <a:t>possibilidade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</a:t>
            </a:r>
            <a:r>
              <a:rPr dirty="0" sz="2000">
                <a:latin charset="0" pitchFamily="34" typeface="Arial"/>
                <a:cs charset="0" pitchFamily="34" typeface="Arial"/>
              </a:rPr>
              <a:t>interesse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dos usuários a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uma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carreira musical.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 marR="5079">
              <a:lnSpc>
                <a:spcPts val="2600"/>
              </a:lnSpc>
              <a:spcBef>
                <a:spcPts val="160"/>
              </a:spcBef>
            </a:pP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btivemos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resultados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positivos</a:t>
            </a:r>
            <a:r>
              <a:rPr dirty="0" spc="32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em </a:t>
            </a:r>
            <a:r>
              <a:rPr dirty="0" sz="2000">
                <a:latin charset="0" pitchFamily="34" typeface="Arial"/>
                <a:cs charset="0" pitchFamily="34" typeface="Arial"/>
              </a:rPr>
              <a:t> relação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comportamento,</a:t>
            </a:r>
            <a:r>
              <a:rPr dirty="0" sz="2000">
                <a:latin charset="0" pitchFamily="34" typeface="Arial"/>
                <a:cs charset="0" pitchFamily="34" typeface="Arial"/>
              </a:rPr>
              <a:t> interação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social,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trabalho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em</a:t>
            </a:r>
            <a:r>
              <a:rPr dirty="0" spc="32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equipe</a:t>
            </a:r>
            <a:r>
              <a:rPr dirty="0" spc="33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comunicação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, pois através da</a:t>
            </a:r>
            <a:r>
              <a:rPr dirty="0" smtClean="0" spc="32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música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os </a:t>
            </a:r>
            <a:r>
              <a:rPr altLang="pt-BR" dirty="0" err="1" lang="pt-BR" smtClean="0" spc="-5" sz="2000">
                <a:latin charset="0" pitchFamily="34" typeface="Arial"/>
                <a:cs charset="0" pitchFamily="34" typeface="Arial"/>
              </a:rPr>
              <a:t>usuarios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podem se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expressar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, mostrar sentimentos e </a:t>
            </a:r>
            <a:r>
              <a:rPr dirty="0" err="1" smtClean="0" spc="-10" sz="2000">
                <a:latin charset="0" pitchFamily="34" typeface="Arial"/>
                <a:cs charset="0" pitchFamily="34" typeface="Arial"/>
              </a:rPr>
              <a:t>emoções</a:t>
            </a:r>
            <a:r>
              <a:rPr altLang="pt-BR" dirty="0" lang="pt-BR" smtClean="0" spc="-10" sz="2000">
                <a:latin charset="0" pitchFamily="34" typeface="Arial"/>
                <a:cs charset="0" pitchFamily="34" typeface="Arial"/>
              </a:rPr>
              <a:t>.</a:t>
            </a:r>
            <a:r>
              <a:rPr dirty="0" smtClean="0" spc="-10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usuários tiveram a oportunidade de se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conhecerem, </a:t>
            </a:r>
            <a:r>
              <a:rPr dirty="0" sz="2000">
                <a:latin charset="0" pitchFamily="34" typeface="Arial"/>
                <a:cs charset="0" pitchFamily="34" typeface="Arial"/>
              </a:rPr>
              <a:t>entender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que </a:t>
            </a:r>
            <a:r>
              <a:rPr dirty="0" sz="2000">
                <a:latin charset="0" pitchFamily="34" typeface="Arial"/>
                <a:cs charset="0" pitchFamily="34" typeface="Arial"/>
              </a:rPr>
              <a:t>nossas limitações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não nos impossibilitam de sermos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incluídos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que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parceria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trabalho</a:t>
            </a:r>
            <a:r>
              <a:rPr dirty="0" spc="-21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em</a:t>
            </a:r>
            <a:r>
              <a:rPr dirty="0" spc="-3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grupo faz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toda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diferença.</a:t>
            </a: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75950" y="3427557"/>
            <a:ext cx="3037151" cy="21733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3213100" y="5773754"/>
            <a:ext cx="2740383" cy="15507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7023100" y="3353405"/>
            <a:ext cx="3124201" cy="23192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220900" y="5773754"/>
            <a:ext cx="2626621" cy="15507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3517901" y="3412957"/>
            <a:ext cx="3200400" cy="225972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6261100" y="5780036"/>
            <a:ext cx="2463076" cy="1544507"/>
          </a:xfrm>
          <a:prstGeom prst="rect">
            <a:avLst/>
          </a:prstGeom>
        </p:spPr>
      </p:pic>
      <p:pic>
        <p:nvPicPr>
          <p:cNvPr descr="C:\Users\user\OneDrive\Área de Trabalho\download.jpg" id="9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6701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1" y="196850"/>
            <a:ext cx="10896599" cy="735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745619"/>
      </p:ext>
    </p:extLst>
  </p:cSld>
  <p:clrMapOvr>
    <a:masterClrMapping/>
  </p:clrMapOvr>
  <p:transition>
    <p:cut/>
  </p:transition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154" y="105785"/>
            <a:ext cx="10245950" cy="3893371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spcBef>
                <a:spcPts val="100"/>
              </a:spcBef>
              <a:buFont charset="0" pitchFamily="34" typeface="Arial"/>
              <a:buChar char="•"/>
            </a:pPr>
            <a:r>
              <a:rPr b="1" dirty="0" sz="2200">
                <a:latin charset="0" pitchFamily="34" typeface="Arial"/>
                <a:cs charset="0" pitchFamily="34" typeface="Arial"/>
              </a:rPr>
              <a:t>PROJETO</a:t>
            </a:r>
            <a:r>
              <a:rPr b="1" dirty="0" spc="-25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200">
                <a:latin charset="0" pitchFamily="34" typeface="Arial"/>
                <a:cs charset="0" pitchFamily="34" typeface="Arial"/>
              </a:rPr>
              <a:t>CATA-VENTO</a:t>
            </a:r>
            <a:endParaRPr dirty="0" sz="2200">
              <a:latin charset="0" pitchFamily="34" typeface="Arial"/>
              <a:cs charset="0" pitchFamily="34" typeface="Arial"/>
            </a:endParaRPr>
          </a:p>
          <a:p>
            <a:pPr>
              <a:lnSpc>
                <a:spcPct val="100000"/>
              </a:lnSpc>
            </a:pPr>
            <a:endParaRPr dirty="0" sz="1600">
              <a:latin charset="0" pitchFamily="34" typeface="Arial"/>
              <a:cs charset="0" pitchFamily="34" typeface="Arial"/>
            </a:endParaRPr>
          </a:p>
          <a:p>
            <a:pPr algn="just" marL="12698" marR="5079">
              <a:lnSpc>
                <a:spcPts val="2700"/>
              </a:lnSpc>
              <a:spcBef>
                <a:spcPts val="755"/>
              </a:spcBef>
            </a:pPr>
            <a:r>
              <a:rPr dirty="0" smtClean="0" sz="2000">
                <a:latin charset="0" pitchFamily="34" typeface="Arial"/>
                <a:cs charset="0" pitchFamily="34" typeface="Arial"/>
              </a:rPr>
              <a:t>O</a:t>
            </a:r>
            <a:r>
              <a:rPr dirty="0" smtClean="0" spc="8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projeto</a:t>
            </a:r>
            <a:r>
              <a:rPr dirty="0" spc="8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vem</a:t>
            </a:r>
            <a:r>
              <a:rPr dirty="0" spc="3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com</a:t>
            </a:r>
            <a:r>
              <a:rPr dirty="0" spc="6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pc="8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objetivo</a:t>
            </a:r>
            <a:r>
              <a:rPr dirty="0" spc="8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86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desenvolver </a:t>
            </a:r>
            <a:r>
              <a:rPr dirty="0" spc="-32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estimular as habilidades cognitivas, psicossociais, psicomotoras, a lateralidade,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noção de espaço, despertar o </a:t>
            </a:r>
            <a:r>
              <a:rPr dirty="0" sz="2000">
                <a:latin charset="0" pitchFamily="34" typeface="Arial"/>
                <a:cs charset="0" pitchFamily="34" typeface="Arial"/>
              </a:rPr>
              <a:t>interesse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nas atividades, trazer novas experiências,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proporcionar a descoberta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novos talentos, melhorar 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desempenho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em </a:t>
            </a:r>
            <a:r>
              <a:rPr dirty="0" sz="2000">
                <a:latin charset="0" pitchFamily="34" typeface="Arial"/>
                <a:cs charset="0" pitchFamily="34" typeface="Arial"/>
              </a:rPr>
              <a:t>sala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</a:t>
            </a:r>
            <a:r>
              <a:rPr dirty="0" sz="2000">
                <a:latin charset="0" pitchFamily="34" typeface="Arial"/>
                <a:cs charset="0" pitchFamily="34" typeface="Arial"/>
              </a:rPr>
              <a:t> aula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na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vida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social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usuários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. </a:t>
            </a:r>
            <a:r>
              <a:rPr altLang="pt-BR" dirty="0" err="1" lang="pt-BR" smtClean="0" spc="-5" sz="2000">
                <a:latin charset="0" pitchFamily="34" typeface="Arial"/>
                <a:cs charset="0" pitchFamily="34" typeface="Arial"/>
              </a:rPr>
              <a:t>Traablhando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com a</a:t>
            </a:r>
            <a:r>
              <a:rPr dirty="0" smtClean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estimulação lúdica </a:t>
            </a:r>
            <a:r>
              <a:rPr dirty="0" sz="2000">
                <a:latin charset="0" pitchFamily="34" typeface="Arial"/>
                <a:cs charset="0" pitchFamily="34" typeface="Arial"/>
              </a:rPr>
              <a:t> através de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atividades </a:t>
            </a:r>
            <a:r>
              <a:rPr dirty="0" sz="2000">
                <a:latin charset="0" pitchFamily="34" typeface="Arial"/>
                <a:cs charset="0" pitchFamily="34" typeface="Arial"/>
              </a:rPr>
              <a:t>ao ar livre,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fantoche,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contação </a:t>
            </a:r>
            <a:r>
              <a:rPr dirty="0" sz="2000">
                <a:latin charset="0" pitchFamily="34" typeface="Arial"/>
                <a:cs charset="0" pitchFamily="34" typeface="Arial"/>
              </a:rPr>
              <a:t>de história, roda de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conversa e </a:t>
            </a:r>
            <a:r>
              <a:rPr dirty="0" spc="-32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10" sz="2000">
                <a:latin charset="0" pitchFamily="34" typeface="Arial"/>
                <a:cs charset="0" pitchFamily="34" typeface="Arial"/>
              </a:rPr>
              <a:t>jogos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pedagógicos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.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 marR="5079">
              <a:lnSpc>
                <a:spcPts val="2700"/>
              </a:lnSpc>
              <a:spcBef>
                <a:spcPts val="620"/>
              </a:spcBef>
            </a:pPr>
            <a:r>
              <a:rPr dirty="0" spc="-5" sz="2000">
                <a:latin charset="0" pitchFamily="34" typeface="Arial"/>
                <a:cs charset="0" pitchFamily="34" typeface="Arial"/>
              </a:rPr>
              <a:t>Nesse sentido o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Projeto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desenvolve diversas </a:t>
            </a:r>
            <a:r>
              <a:rPr dirty="0" err="1" smtClean="0" spc="-10" sz="2000">
                <a:latin charset="0" pitchFamily="34" typeface="Arial"/>
                <a:cs charset="0" pitchFamily="34" typeface="Arial"/>
              </a:rPr>
              <a:t>formas</a:t>
            </a:r>
            <a:r>
              <a:rPr dirty="0" smtClean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aprender,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desenvolver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a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autoestima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, saber expressar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pensamentos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ideias,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respeitar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regras,</a:t>
            </a:r>
            <a:r>
              <a:rPr dirty="0" sz="2000">
                <a:latin charset="0" pitchFamily="34" typeface="Arial"/>
                <a:cs charset="0" pitchFamily="34" typeface="Arial"/>
              </a:rPr>
              <a:t> ter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mais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atenção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concentração,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garantindo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pc="21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aprendizagem</a:t>
            </a:r>
            <a:r>
              <a:rPr dirty="0" spc="-4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de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forma</a:t>
            </a:r>
            <a:r>
              <a:rPr dirty="0" sz="2000">
                <a:latin charset="0" pitchFamily="34" typeface="Arial"/>
                <a:cs charset="0" pitchFamily="34" typeface="Arial"/>
              </a:rPr>
              <a:t> leve</a:t>
            </a:r>
            <a:r>
              <a:rPr dirty="0" spc="3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prazerosa.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2984502" y="5773722"/>
            <a:ext cx="3013911" cy="160505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2984502" y="3974344"/>
            <a:ext cx="3013911" cy="16256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140082" y="5770133"/>
            <a:ext cx="2559227" cy="16643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6184901" y="5770134"/>
            <a:ext cx="2743201" cy="160864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6184901" y="3974345"/>
            <a:ext cx="2760472" cy="1625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129299" y="3974344"/>
            <a:ext cx="2570010" cy="1625616"/>
          </a:xfrm>
          <a:prstGeom prst="rect">
            <a:avLst/>
          </a:prstGeom>
        </p:spPr>
      </p:pic>
      <p:pic>
        <p:nvPicPr>
          <p:cNvPr descr="C:\Users\user\OneDrive\Área de Trabalho\download.jpg" id="9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6701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101" y="196851"/>
            <a:ext cx="10320337" cy="4057519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ctr" marL="635">
              <a:spcBef>
                <a:spcPts val="100"/>
              </a:spcBef>
            </a:pPr>
            <a:r>
              <a:rPr b="1" dirty="0" spc="-10" sz="2000">
                <a:latin charset="0" pitchFamily="34" typeface="Arial"/>
                <a:cs charset="0" pitchFamily="34" typeface="Arial"/>
              </a:rPr>
              <a:t>SAÚDE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>
              <a:spcBef>
                <a:spcPts val="5"/>
              </a:spcBef>
            </a:pP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indent="-342900" marL="355598">
              <a:buFont charset="0" pitchFamily="34" typeface="Arial"/>
              <a:buChar char="•"/>
            </a:pPr>
            <a:r>
              <a:rPr b="1" dirty="0" sz="2200">
                <a:latin charset="0" pitchFamily="34" typeface="Arial"/>
                <a:cs charset="0" pitchFamily="34" typeface="Arial"/>
              </a:rPr>
              <a:t>SETOR</a:t>
            </a:r>
            <a:r>
              <a:rPr b="1" dirty="0" spc="-10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200">
                <a:latin charset="0" pitchFamily="34" typeface="Arial"/>
                <a:cs charset="0" pitchFamily="34" typeface="Arial"/>
              </a:rPr>
              <a:t>DE</a:t>
            </a:r>
            <a:r>
              <a:rPr b="1" dirty="0" spc="-15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10" sz="2200">
                <a:latin charset="0" pitchFamily="34" typeface="Arial"/>
                <a:cs charset="0" pitchFamily="34" typeface="Arial"/>
              </a:rPr>
              <a:t>SERVIÇO </a:t>
            </a:r>
            <a:r>
              <a:rPr b="1" dirty="0" spc="-5" sz="2200">
                <a:latin charset="0" pitchFamily="34" typeface="Arial"/>
                <a:cs charset="0" pitchFamily="34" typeface="Arial"/>
              </a:rPr>
              <a:t>SOCIAL</a:t>
            </a:r>
            <a:endParaRPr dirty="0" sz="2200">
              <a:latin charset="0" pitchFamily="34" typeface="Arial"/>
              <a:cs charset="0" pitchFamily="34" typeface="Arial"/>
            </a:endParaRPr>
          </a:p>
          <a:p>
            <a:pPr algn="just" marL="12698" marR="5079">
              <a:lnSpc>
                <a:spcPts val="2600"/>
              </a:lnSpc>
              <a:spcBef>
                <a:spcPts val="715"/>
              </a:spcBef>
            </a:pPr>
            <a:r>
              <a:rPr dirty="0" sz="2000">
                <a:latin charset="0" pitchFamily="34" typeface="Arial"/>
                <a:cs charset="0" pitchFamily="34" typeface="Arial"/>
              </a:rPr>
              <a:t>O Serviço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Social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dentro da </a:t>
            </a:r>
            <a:r>
              <a:rPr dirty="0" sz="2000">
                <a:latin charset="0" pitchFamily="34" typeface="Arial"/>
                <a:cs charset="0" pitchFamily="34" typeface="Arial"/>
              </a:rPr>
              <a:t>área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da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saúde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buscou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conhecer e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compreender a situação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Pessoa com </a:t>
            </a:r>
            <a:r>
              <a:rPr dirty="0" sz="2000">
                <a:latin charset="0" pitchFamily="34" typeface="Arial"/>
                <a:cs charset="0" pitchFamily="34" typeface="Arial"/>
              </a:rPr>
              <a:t>Deficiência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Intelectual e/ou Múltipla e de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seus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familiares,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facilitando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acesso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serviços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saúde,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estimulando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tratamento de saúde dos usuários envolvendo os familiares e orientando sobre a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importância 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seu</a:t>
            </a:r>
            <a:r>
              <a:rPr dirty="0" sz="2000">
                <a:latin charset="0" pitchFamily="34" typeface="Arial"/>
                <a:cs charset="0" pitchFamily="34" typeface="Arial"/>
              </a:rPr>
              <a:t> apoio</a:t>
            </a:r>
            <a:r>
              <a:rPr dirty="0" spc="-21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no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tratamento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.</a:t>
            </a:r>
            <a:r>
              <a:rPr altLang="pt-BR" dirty="0" lang="pt-BR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O</a:t>
            </a:r>
            <a:r>
              <a:rPr dirty="0" smtClean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serviço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foi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realizado</a:t>
            </a:r>
            <a:r>
              <a:rPr dirty="0" sz="2000">
                <a:latin charset="0" pitchFamily="34" typeface="Arial"/>
                <a:cs charset="0" pitchFamily="34" typeface="Arial"/>
              </a:rPr>
              <a:t> através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10" sz="2000">
                <a:latin charset="0" pitchFamily="34" typeface="Arial"/>
                <a:cs charset="0" pitchFamily="34" typeface="Arial"/>
              </a:rPr>
              <a:t>avaliações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multidisciplinar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es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,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encaminhamentos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rede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saúde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pulica 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particular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,</a:t>
            </a: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elaboração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dos planos de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trabalho, relatórios mensais, ROA,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relatórios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fotográficos,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participação</a:t>
            </a:r>
            <a:r>
              <a:rPr dirty="0" smtClean="0" spc="13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nas</a:t>
            </a:r>
            <a:r>
              <a:rPr dirty="0" spc="13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reuniões</a:t>
            </a:r>
            <a:r>
              <a:rPr dirty="0" spc="12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do</a:t>
            </a:r>
            <a:r>
              <a:rPr dirty="0" spc="15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conselho</a:t>
            </a:r>
            <a:r>
              <a:rPr dirty="0" spc="13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do</a:t>
            </a:r>
            <a:r>
              <a:rPr dirty="0" spc="15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Grupo</a:t>
            </a:r>
            <a:r>
              <a:rPr dirty="0" spc="15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Condutor</a:t>
            </a:r>
            <a:r>
              <a:rPr dirty="0" spc="13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Regional</a:t>
            </a:r>
            <a:r>
              <a:rPr dirty="0" spc="151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Sul</a:t>
            </a:r>
            <a:r>
              <a:rPr dirty="0" spc="14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da</a:t>
            </a:r>
            <a:r>
              <a:rPr dirty="0" spc="15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10" sz="2000">
                <a:latin charset="0" pitchFamily="34" typeface="Arial"/>
                <a:cs charset="0" pitchFamily="34" typeface="Arial"/>
              </a:rPr>
              <a:t>Rede</a:t>
            </a:r>
            <a:r>
              <a:rPr altLang="pt-BR" dirty="0" lang="pt-BR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de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Cuidados a Pessoa com </a:t>
            </a:r>
            <a:r>
              <a:rPr dirty="0" sz="2000">
                <a:latin charset="0" pitchFamily="34" typeface="Arial"/>
                <a:cs charset="0" pitchFamily="34" typeface="Arial"/>
              </a:rPr>
              <a:t>Deficiência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do </a:t>
            </a:r>
            <a:r>
              <a:rPr dirty="0" sz="2000">
                <a:latin charset="0" pitchFamily="34" typeface="Arial"/>
                <a:cs charset="0" pitchFamily="34" typeface="Arial"/>
              </a:rPr>
              <a:t>Conselho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Municipal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Saúde do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Município.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5101" y="5211474"/>
            <a:ext cx="8614707" cy="1336552"/>
            <a:chOff x="1078864" y="5212079"/>
            <a:chExt cx="5318760" cy="1350010"/>
          </a:xfrm>
        </p:grpSpPr>
        <p:pic>
          <p:nvPicPr>
            <p:cNvPr id="4" name="object 4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078864" y="5212079"/>
              <a:ext cx="1106805" cy="13500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2228214" y="5212079"/>
              <a:ext cx="1005839" cy="13500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3276600" y="5220969"/>
              <a:ext cx="1005839" cy="13411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4324985" y="5212079"/>
              <a:ext cx="1015364" cy="13500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5382894" y="5212079"/>
              <a:ext cx="1014729" cy="135001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456134" y="4006850"/>
            <a:ext cx="8767366" cy="1141434"/>
            <a:chOff x="1078864" y="6647815"/>
            <a:chExt cx="5340350" cy="1371600"/>
          </a:xfrm>
        </p:grpSpPr>
        <p:pic>
          <p:nvPicPr>
            <p:cNvPr id="10" name="object 10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1078864" y="6647815"/>
              <a:ext cx="1030605" cy="13716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2152014" y="6647815"/>
              <a:ext cx="1029969" cy="1371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cstate="print" r:embed="rId9"/>
            <a:stretch>
              <a:fillRect/>
            </a:stretch>
          </p:blipFill>
          <p:spPr>
            <a:xfrm>
              <a:off x="3224529" y="6653530"/>
              <a:ext cx="1021080" cy="13658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cstate="print" r:embed="rId10"/>
            <a:stretch>
              <a:fillRect/>
            </a:stretch>
          </p:blipFill>
          <p:spPr>
            <a:xfrm>
              <a:off x="4288789" y="6663055"/>
              <a:ext cx="1021080" cy="13563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cstate="print" r:embed="rId11"/>
            <a:stretch>
              <a:fillRect/>
            </a:stretch>
          </p:blipFill>
          <p:spPr>
            <a:xfrm>
              <a:off x="5352414" y="6668770"/>
              <a:ext cx="1066800" cy="135064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42297" y="6603886"/>
            <a:ext cx="7540195" cy="807701"/>
            <a:chOff x="1078864" y="8107679"/>
            <a:chExt cx="5328285" cy="1143000"/>
          </a:xfrm>
        </p:grpSpPr>
        <p:pic>
          <p:nvPicPr>
            <p:cNvPr id="16" name="object 16"/>
            <p:cNvPicPr/>
            <p:nvPr/>
          </p:nvPicPr>
          <p:blipFill>
            <a:blip cstate="print" r:embed="rId12"/>
            <a:stretch>
              <a:fillRect/>
            </a:stretch>
          </p:blipFill>
          <p:spPr>
            <a:xfrm>
              <a:off x="1078864" y="8107679"/>
              <a:ext cx="1000124" cy="11429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cstate="print" r:embed="rId13"/>
            <a:stretch>
              <a:fillRect/>
            </a:stretch>
          </p:blipFill>
          <p:spPr>
            <a:xfrm>
              <a:off x="2121534" y="8122919"/>
              <a:ext cx="1487169" cy="11277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cstate="print" r:embed="rId14"/>
            <a:stretch>
              <a:fillRect/>
            </a:stretch>
          </p:blipFill>
          <p:spPr>
            <a:xfrm>
              <a:off x="3651250" y="8114029"/>
              <a:ext cx="1630679" cy="11366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cstate="print" r:embed="rId15"/>
            <a:stretch>
              <a:fillRect/>
            </a:stretch>
          </p:blipFill>
          <p:spPr>
            <a:xfrm>
              <a:off x="5325110" y="8129269"/>
              <a:ext cx="1082039" cy="1121410"/>
            </a:xfrm>
            <a:prstGeom prst="rect">
              <a:avLst/>
            </a:prstGeom>
          </p:spPr>
        </p:pic>
      </p:grpSp>
      <p:pic>
        <p:nvPicPr>
          <p:cNvPr descr="C:\Users\user\OneDrive\Área de Trabalho\download.jpg" id="20" name="Picture 3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6701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101" y="196850"/>
            <a:ext cx="10320336" cy="2903357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spcBef>
                <a:spcPts val="100"/>
              </a:spcBef>
              <a:buFont charset="0" pitchFamily="34" typeface="Arial"/>
              <a:buChar char="•"/>
            </a:pPr>
            <a:r>
              <a:rPr b="1" dirty="0" sz="2200">
                <a:latin charset="0" pitchFamily="34" typeface="Arial"/>
                <a:cs charset="0" pitchFamily="34" typeface="Arial"/>
              </a:rPr>
              <a:t>SETOR</a:t>
            </a:r>
            <a:r>
              <a:rPr b="1" dirty="0" spc="-25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200">
                <a:latin charset="0" pitchFamily="34" typeface="Arial"/>
                <a:cs charset="0" pitchFamily="34" typeface="Arial"/>
              </a:rPr>
              <a:t>DE</a:t>
            </a:r>
            <a:r>
              <a:rPr b="1" dirty="0" spc="-30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200">
                <a:latin charset="0" pitchFamily="34" typeface="Arial"/>
                <a:cs charset="0" pitchFamily="34" typeface="Arial"/>
              </a:rPr>
              <a:t>FONOAUDIOLOGIA</a:t>
            </a:r>
            <a:endParaRPr dirty="0" sz="2200">
              <a:latin charset="0" pitchFamily="34" typeface="Arial"/>
              <a:cs charset="0" pitchFamily="34" typeface="Arial"/>
            </a:endParaRPr>
          </a:p>
          <a:p>
            <a:pPr algn="just" marL="12698" marR="5079">
              <a:spcBef>
                <a:spcPts val="715"/>
              </a:spcBef>
            </a:pPr>
            <a:r>
              <a:rPr dirty="0" sz="2000">
                <a:latin charset="0" pitchFamily="34" typeface="Arial"/>
                <a:cs charset="0" pitchFamily="34" typeface="Arial"/>
              </a:rPr>
              <a:t>Durante</a:t>
            </a:r>
            <a:r>
              <a:rPr dirty="0" spc="13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pc="151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ano</a:t>
            </a:r>
            <a:r>
              <a:rPr dirty="0" spc="13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pc="15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setor</a:t>
            </a:r>
            <a:r>
              <a:rPr dirty="0" spc="15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realizou</a:t>
            </a:r>
            <a:r>
              <a:rPr dirty="0" spc="15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triagens</a:t>
            </a:r>
            <a:r>
              <a:rPr dirty="0" spc="151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com</a:t>
            </a:r>
            <a:r>
              <a:rPr dirty="0" spc="13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pc="15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equipe</a:t>
            </a:r>
            <a:r>
              <a:rPr dirty="0" spc="13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multidisciplinar;</a:t>
            </a:r>
            <a:r>
              <a:rPr dirty="0" spc="151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elaboração </a:t>
            </a:r>
            <a:r>
              <a:rPr dirty="0" spc="-32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Projeto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Terapêutico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Singular;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encaminhamentos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relatório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para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outras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especialidades;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elaboração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ROAS,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Quadro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descritivo,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Relatório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mensal, </a:t>
            </a:r>
            <a:r>
              <a:rPr dirty="0" spc="-32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participação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reuniões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junto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FEAPAES;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Orientações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pais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envio</a:t>
            </a:r>
            <a:r>
              <a:rPr dirty="0" spc="32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atividades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serem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realizadas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em</a:t>
            </a:r>
            <a:r>
              <a:rPr dirty="0" sz="2000">
                <a:latin charset="0" pitchFamily="34" typeface="Arial"/>
                <a:cs charset="0" pitchFamily="34" typeface="Arial"/>
              </a:rPr>
              <a:t> casa;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Terapia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fonoaudiológic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atua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na promoção da saúde com </a:t>
            </a:r>
            <a:r>
              <a:rPr dirty="0" sz="2000">
                <a:latin charset="0" pitchFamily="34" typeface="Arial"/>
                <a:cs charset="0" pitchFamily="34" typeface="Arial"/>
              </a:rPr>
              <a:t>enfoque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em </a:t>
            </a:r>
            <a:r>
              <a:rPr dirty="0" sz="2000">
                <a:latin charset="0" pitchFamily="34" typeface="Arial"/>
                <a:cs charset="0" pitchFamily="34" typeface="Arial"/>
              </a:rPr>
              <a:t>prevenção,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avaliação,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hipótese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diagnóstica,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orientação,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habilitação,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reabilitação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aperfeiçoamento das </a:t>
            </a:r>
            <a:r>
              <a:rPr dirty="0" sz="2000">
                <a:latin charset="0" pitchFamily="34" typeface="Arial"/>
                <a:cs charset="0" pitchFamily="34" typeface="Arial"/>
              </a:rPr>
              <a:t>funções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auditiva, vestibular, linguagem </a:t>
            </a:r>
            <a:r>
              <a:rPr dirty="0" sz="2000">
                <a:latin charset="0" pitchFamily="34" typeface="Arial"/>
                <a:cs charset="0" pitchFamily="34" typeface="Arial"/>
              </a:rPr>
              <a:t>oral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escrita, </a:t>
            </a:r>
            <a:r>
              <a:rPr dirty="0" sz="2000">
                <a:latin charset="0" pitchFamily="34" typeface="Arial"/>
                <a:cs charset="0" pitchFamily="34" typeface="Arial"/>
              </a:rPr>
              <a:t>voz,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fluência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dos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sistemas</a:t>
            </a:r>
            <a:r>
              <a:rPr dirty="0" spc="3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miofuncional,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orofacial,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cervical</a:t>
            </a:r>
            <a:r>
              <a:rPr dirty="0" spc="2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deglutição.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5100" y="3100208"/>
            <a:ext cx="10058399" cy="1544230"/>
            <a:chOff x="1121410" y="4142104"/>
            <a:chExt cx="5300980" cy="1295400"/>
          </a:xfrm>
        </p:grpSpPr>
        <p:pic>
          <p:nvPicPr>
            <p:cNvPr id="4" name="object 4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121410" y="4157344"/>
              <a:ext cx="1310640" cy="1280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2475230" y="4151629"/>
              <a:ext cx="1331595" cy="12858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3849370" y="4142104"/>
              <a:ext cx="1264920" cy="1295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5157469" y="4142104"/>
              <a:ext cx="1264920" cy="1295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65101" y="4792909"/>
            <a:ext cx="10058396" cy="1271341"/>
            <a:chOff x="1078864" y="5788024"/>
            <a:chExt cx="5349240" cy="1234440"/>
          </a:xfrm>
        </p:grpSpPr>
        <p:pic>
          <p:nvPicPr>
            <p:cNvPr id="9" name="object 9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1078864" y="5809614"/>
              <a:ext cx="1332230" cy="12128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2453639" y="5797549"/>
              <a:ext cx="1402080" cy="12249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3898264" y="5809614"/>
              <a:ext cx="1274444" cy="12128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cstate="print" r:embed="rId9"/>
            <a:stretch>
              <a:fillRect/>
            </a:stretch>
          </p:blipFill>
          <p:spPr>
            <a:xfrm>
              <a:off x="5215255" y="5788024"/>
              <a:ext cx="1212850" cy="123443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65101" y="6220148"/>
            <a:ext cx="8991600" cy="1244256"/>
            <a:chOff x="1078864" y="7382509"/>
            <a:chExt cx="5386070" cy="1304290"/>
          </a:xfrm>
        </p:grpSpPr>
        <p:pic>
          <p:nvPicPr>
            <p:cNvPr id="14" name="object 14"/>
            <p:cNvPicPr/>
            <p:nvPr/>
          </p:nvPicPr>
          <p:blipFill>
            <a:blip cstate="print" r:embed="rId10"/>
            <a:stretch>
              <a:fillRect/>
            </a:stretch>
          </p:blipFill>
          <p:spPr>
            <a:xfrm>
              <a:off x="1078864" y="7400289"/>
              <a:ext cx="1295399" cy="12865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cstate="print" r:embed="rId11"/>
            <a:stretch>
              <a:fillRect/>
            </a:stretch>
          </p:blipFill>
          <p:spPr>
            <a:xfrm>
              <a:off x="2416809" y="7391399"/>
              <a:ext cx="1417319" cy="12953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cstate="print" r:embed="rId12"/>
            <a:stretch>
              <a:fillRect/>
            </a:stretch>
          </p:blipFill>
          <p:spPr>
            <a:xfrm>
              <a:off x="3877310" y="7400289"/>
              <a:ext cx="1249680" cy="12865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cstate="print" r:embed="rId13"/>
            <a:stretch>
              <a:fillRect/>
            </a:stretch>
          </p:blipFill>
          <p:spPr>
            <a:xfrm>
              <a:off x="5169535" y="7382509"/>
              <a:ext cx="1295400" cy="1304290"/>
            </a:xfrm>
            <a:prstGeom prst="rect">
              <a:avLst/>
            </a:prstGeom>
          </p:spPr>
        </p:pic>
      </p:grpSp>
      <p:pic>
        <p:nvPicPr>
          <p:cNvPr descr="C:\Users\user\OneDrive\Área de Trabalho\download.jpg" id="18" name="Picture 3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308" y="6228443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789" y="280210"/>
            <a:ext cx="10246649" cy="2287804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spcBef>
                <a:spcPts val="100"/>
              </a:spcBef>
              <a:buFont charset="0" pitchFamily="34" typeface="Arial"/>
              <a:buChar char="•"/>
            </a:pPr>
            <a:r>
              <a:rPr b="1" dirty="0" sz="2200">
                <a:latin charset="0" pitchFamily="34" typeface="Arial"/>
                <a:cs charset="0" pitchFamily="34" typeface="Arial"/>
              </a:rPr>
              <a:t>SETOR</a:t>
            </a:r>
            <a:r>
              <a:rPr b="1" dirty="0" spc="-21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200">
                <a:latin charset="0" pitchFamily="34" typeface="Arial"/>
                <a:cs charset="0" pitchFamily="34" typeface="Arial"/>
              </a:rPr>
              <a:t>DE</a:t>
            </a:r>
            <a:r>
              <a:rPr b="1" dirty="0" spc="-25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10" sz="2200">
                <a:latin charset="0" pitchFamily="34" typeface="Arial"/>
                <a:cs charset="0" pitchFamily="34" typeface="Arial"/>
              </a:rPr>
              <a:t>FISIOTERAPIA</a:t>
            </a:r>
            <a:endParaRPr dirty="0" sz="2200">
              <a:latin charset="0" pitchFamily="34" typeface="Arial"/>
              <a:cs charset="0" pitchFamily="34" typeface="Arial"/>
            </a:endParaRPr>
          </a:p>
          <a:p>
            <a:pPr algn="just" marL="12698" marR="5079">
              <a:spcBef>
                <a:spcPts val="660"/>
              </a:spcBef>
            </a:pP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O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setor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realizou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triagens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Equipe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Multidisciplinar,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encaminhamento e elaboração de relatório </a:t>
            </a:r>
            <a:r>
              <a:rPr dirty="0" sz="2000">
                <a:latin charset="0" pitchFamily="34" typeface="Arial"/>
                <a:cs charset="0" pitchFamily="34" typeface="Arial"/>
              </a:rPr>
              <a:t>para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 médico especialista, avaliação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individual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</a:t>
            </a:r>
            <a:r>
              <a:rPr dirty="0" sz="2000">
                <a:latin charset="0" pitchFamily="34" typeface="Arial"/>
                <a:cs charset="0" pitchFamily="34" typeface="Arial"/>
              </a:rPr>
              <a:t> elaboração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Projeto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Terapêutico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Singular,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atuando na prevenção aos agravos que contribuem </a:t>
            </a:r>
            <a:r>
              <a:rPr dirty="0" sz="2000">
                <a:latin charset="0" pitchFamily="34" typeface="Arial"/>
                <a:cs charset="0" pitchFamily="34" typeface="Arial"/>
              </a:rPr>
              <a:t> para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ocorrência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deformidades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contraturas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reabilitação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motora,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contribuição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ampliação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potencialidades</a:t>
            </a:r>
            <a:r>
              <a:rPr dirty="0" sz="2000">
                <a:latin charset="0" pitchFamily="34" typeface="Arial"/>
                <a:cs charset="0" pitchFamily="34" typeface="Arial"/>
              </a:rPr>
              <a:t> laborais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e,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estimulando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desenvolvimento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das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habilidades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motoras,</a:t>
            </a:r>
            <a:r>
              <a:rPr dirty="0" sz="2000">
                <a:latin charset="0" pitchFamily="34" typeface="Arial"/>
                <a:cs charset="0" pitchFamily="34" typeface="Arial"/>
              </a:rPr>
              <a:t> cognitivas,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sociais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coordenação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motora </a:t>
            </a:r>
            <a:r>
              <a:rPr dirty="0" sz="2000">
                <a:latin charset="0" pitchFamily="34" typeface="Arial"/>
                <a:cs charset="0" pitchFamily="34" typeface="Arial"/>
              </a:rPr>
              <a:t>global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6749" y="2662576"/>
            <a:ext cx="9704351" cy="1420474"/>
            <a:chOff x="1078864" y="4136389"/>
            <a:chExt cx="5511165" cy="1560195"/>
          </a:xfrm>
        </p:grpSpPr>
        <p:pic>
          <p:nvPicPr>
            <p:cNvPr id="4" name="object 4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078864" y="4157344"/>
              <a:ext cx="1859280" cy="15392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2980689" y="4136389"/>
              <a:ext cx="1798319" cy="15601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4822189" y="4142104"/>
              <a:ext cx="1767839" cy="155447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97916" y="4120243"/>
            <a:ext cx="9673181" cy="1627387"/>
            <a:chOff x="1078864" y="5782309"/>
            <a:chExt cx="5480685" cy="1548130"/>
          </a:xfrm>
        </p:grpSpPr>
        <p:pic>
          <p:nvPicPr>
            <p:cNvPr id="8" name="object 8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1078864" y="5782309"/>
              <a:ext cx="1844039" cy="15481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2965450" y="5806439"/>
              <a:ext cx="1789429" cy="1524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4797424" y="5821679"/>
              <a:ext cx="1762125" cy="150876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66749" y="5747629"/>
            <a:ext cx="8789952" cy="1658652"/>
            <a:chOff x="1078864" y="7418704"/>
            <a:chExt cx="5455920" cy="1615440"/>
          </a:xfrm>
        </p:grpSpPr>
        <p:pic>
          <p:nvPicPr>
            <p:cNvPr id="12" name="object 12"/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1078864" y="7418704"/>
              <a:ext cx="1828800" cy="16154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cstate="print" r:embed="rId9"/>
            <a:stretch>
              <a:fillRect/>
            </a:stretch>
          </p:blipFill>
          <p:spPr>
            <a:xfrm>
              <a:off x="2950210" y="7418704"/>
              <a:ext cx="1783080" cy="16154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cstate="print" r:embed="rId10"/>
            <a:stretch>
              <a:fillRect/>
            </a:stretch>
          </p:blipFill>
          <p:spPr>
            <a:xfrm>
              <a:off x="4776469" y="7418704"/>
              <a:ext cx="1758314" cy="1615439"/>
            </a:xfrm>
            <a:prstGeom prst="rect">
              <a:avLst/>
            </a:prstGeom>
          </p:spPr>
        </p:pic>
      </p:grpSp>
      <p:pic>
        <p:nvPicPr>
          <p:cNvPr descr="C:\Users\user\OneDrive\Área de Trabalho\download.jpg" id="15" name="Picture 3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0916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129" y="2950647"/>
            <a:ext cx="9626940" cy="1270452"/>
            <a:chOff x="1131569" y="4282439"/>
            <a:chExt cx="5316220" cy="136652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131569" y="4340224"/>
              <a:ext cx="1301115" cy="1303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2432684" y="4360544"/>
              <a:ext cx="1289050" cy="1288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3721734" y="4282439"/>
              <a:ext cx="2726055" cy="136652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84191" y="4311650"/>
            <a:ext cx="9636877" cy="1715845"/>
            <a:chOff x="1130935" y="5815964"/>
            <a:chExt cx="5304155" cy="1524635"/>
          </a:xfrm>
        </p:grpSpPr>
        <p:pic>
          <p:nvPicPr>
            <p:cNvPr id="7" name="object 7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1130935" y="5837554"/>
              <a:ext cx="1307465" cy="14941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2440305" y="5815964"/>
              <a:ext cx="2672080" cy="1524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5112385" y="5830569"/>
              <a:ext cx="1322705" cy="151003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8686" y="6027495"/>
            <a:ext cx="9044214" cy="1397901"/>
            <a:chOff x="1083310" y="7515225"/>
            <a:chExt cx="5300980" cy="1635125"/>
          </a:xfrm>
        </p:grpSpPr>
        <p:pic>
          <p:nvPicPr>
            <p:cNvPr id="11" name="object 11"/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1083310" y="7602855"/>
              <a:ext cx="1290955" cy="15474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cstate="print" r:embed="rId9"/>
            <a:stretch>
              <a:fillRect/>
            </a:stretch>
          </p:blipFill>
          <p:spPr>
            <a:xfrm>
              <a:off x="2376170" y="7555230"/>
              <a:ext cx="2649220" cy="15951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cstate="print" r:embed="rId10"/>
            <a:stretch>
              <a:fillRect/>
            </a:stretch>
          </p:blipFill>
          <p:spPr>
            <a:xfrm>
              <a:off x="5025389" y="7515225"/>
              <a:ext cx="1358900" cy="162750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84192" y="273050"/>
            <a:ext cx="10167935" cy="2595580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spcBef>
                <a:spcPts val="100"/>
              </a:spcBef>
              <a:buFont charset="0" pitchFamily="34" typeface="Arial"/>
              <a:buChar char="•"/>
            </a:pPr>
            <a:r>
              <a:rPr b="1" dirty="0" sz="2200">
                <a:latin charset="0" pitchFamily="34" typeface="Arial"/>
                <a:cs charset="0" pitchFamily="34" typeface="Arial"/>
              </a:rPr>
              <a:t>SETOR</a:t>
            </a:r>
            <a:r>
              <a:rPr b="1" dirty="0" spc="-25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200">
                <a:latin charset="0" pitchFamily="34" typeface="Arial"/>
                <a:cs charset="0" pitchFamily="34" typeface="Arial"/>
              </a:rPr>
              <a:t>DE</a:t>
            </a:r>
            <a:r>
              <a:rPr b="1" dirty="0" spc="-30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200">
                <a:latin charset="0" pitchFamily="34" typeface="Arial"/>
                <a:cs charset="0" pitchFamily="34" typeface="Arial"/>
              </a:rPr>
              <a:t>NUTRIÇÃO</a:t>
            </a:r>
            <a:endParaRPr dirty="0" sz="2200">
              <a:latin charset="0" pitchFamily="34" typeface="Arial"/>
              <a:cs charset="0" pitchFamily="34" typeface="Arial"/>
            </a:endParaRPr>
          </a:p>
          <a:p>
            <a:pPr algn="just" marL="12698" marR="5079">
              <a:spcBef>
                <a:spcPts val="660"/>
              </a:spcBef>
            </a:pPr>
            <a:r>
              <a:rPr dirty="0" spc="-5" sz="2000">
                <a:latin charset="0" pitchFamily="34" typeface="Arial"/>
                <a:cs charset="0" pitchFamily="34" typeface="Arial"/>
              </a:rPr>
              <a:t>No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decorrer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do</a:t>
            </a:r>
            <a:r>
              <a:rPr dirty="0" spc="344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ano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foram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z="2000">
                <a:latin charset="0" pitchFamily="34" typeface="Arial"/>
                <a:cs charset="0" pitchFamily="34" typeface="Arial"/>
              </a:rPr>
              <a:t>realizadas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triagens</a:t>
            </a:r>
            <a:r>
              <a:rPr altLang="pt-BR" dirty="0" lang="pt-BR" sz="2000">
                <a:latin charset="0" pitchFamily="34" typeface="Arial"/>
                <a:cs charset="0" pitchFamily="34" typeface="Arial"/>
              </a:rPr>
              <a:t>,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relatórios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,</a:t>
            </a:r>
            <a:r>
              <a:rPr dirty="0" smtClean="0" spc="6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quadro</a:t>
            </a:r>
            <a:r>
              <a:rPr dirty="0" spc="7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descritivo,</a:t>
            </a:r>
            <a:r>
              <a:rPr dirty="0" spc="4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Planos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Terapêuticos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Singulares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.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Foram</a:t>
            </a:r>
            <a:r>
              <a:rPr dirty="0" sz="2000">
                <a:latin charset="0" pitchFamily="34" typeface="Arial"/>
                <a:cs charset="0" pitchFamily="34" typeface="Arial"/>
              </a:rPr>
              <a:t> realizadas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orientações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nutricionais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encaminhadas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aos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usuários e aos pais/responsáveis bem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como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 </a:t>
            </a:r>
            <a:r>
              <a:rPr dirty="0" sz="2000">
                <a:latin charset="0" pitchFamily="34" typeface="Arial"/>
                <a:cs charset="0" pitchFamily="34" typeface="Arial"/>
              </a:rPr>
              <a:t>plano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alimentar individualizado de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cada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aluno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. </a:t>
            </a:r>
            <a:r>
              <a:rPr dirty="0" sz="2000">
                <a:latin charset="0" pitchFamily="34" typeface="Arial"/>
                <a:cs charset="0" pitchFamily="34" typeface="Arial"/>
              </a:rPr>
              <a:t>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terapia nutricional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foi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realizada de </a:t>
            </a:r>
            <a:r>
              <a:rPr dirty="0" sz="2000">
                <a:latin charset="0" pitchFamily="34" typeface="Arial"/>
                <a:cs charset="0" pitchFamily="34" typeface="Arial"/>
              </a:rPr>
              <a:t>acordo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 o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estabelecido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plano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terapêutico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realizado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para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melhor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promover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saúde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aumentar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qualidade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vida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cada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usuário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com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enfoque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na</a:t>
            </a:r>
            <a:r>
              <a:rPr dirty="0" spc="32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educação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nutricional, monitoramento do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peso,</a:t>
            </a:r>
            <a:r>
              <a:rPr dirty="0" spc="3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adequação da </a:t>
            </a:r>
            <a:r>
              <a:rPr dirty="0" sz="2000">
                <a:latin charset="0" pitchFamily="34" typeface="Arial"/>
                <a:cs charset="0" pitchFamily="34" typeface="Arial"/>
              </a:rPr>
              <a:t>ingestão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hídrica, adesão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ao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plano alimentar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2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adequação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IMC.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C:\Users\user\OneDrive\Área de Trabalho\download.jpg" id="15" name="Picture 3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3820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931" y="273050"/>
            <a:ext cx="10183506" cy="3429142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spcBef>
                <a:spcPts val="100"/>
              </a:spcBef>
              <a:buFont charset="0" pitchFamily="34" typeface="Arial"/>
              <a:buChar char="•"/>
            </a:pPr>
            <a:r>
              <a:rPr b="1" dirty="0" sz="2200">
                <a:latin charset="0" pitchFamily="34" typeface="Arial"/>
                <a:cs charset="0" pitchFamily="34" typeface="Arial"/>
              </a:rPr>
              <a:t>SETOR</a:t>
            </a:r>
            <a:r>
              <a:rPr b="1" dirty="0" spc="-25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200">
                <a:latin charset="0" pitchFamily="34" typeface="Arial"/>
                <a:cs charset="0" pitchFamily="34" typeface="Arial"/>
              </a:rPr>
              <a:t>DE</a:t>
            </a:r>
            <a:r>
              <a:rPr b="1" dirty="0" spc="-30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z="2200">
                <a:latin charset="0" pitchFamily="34" typeface="Arial"/>
                <a:cs charset="0" pitchFamily="34" typeface="Arial"/>
              </a:rPr>
              <a:t>ODONTOLOGIA</a:t>
            </a:r>
            <a:endParaRPr dirty="0" sz="2200">
              <a:latin charset="0" pitchFamily="34" typeface="Arial"/>
              <a:cs charset="0" pitchFamily="34" typeface="Arial"/>
            </a:endParaRPr>
          </a:p>
          <a:p>
            <a:pPr>
              <a:spcBef>
                <a:spcPts val="25"/>
              </a:spcBef>
            </a:pP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 marR="5079"/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O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setor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buscou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 melhoria </a:t>
            </a:r>
            <a:r>
              <a:rPr dirty="0" sz="2000">
                <a:latin charset="0" pitchFamily="34" typeface="Arial"/>
                <a:cs charset="0" pitchFamily="34" typeface="Arial"/>
              </a:rPr>
              <a:t>da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saúde bucal </a:t>
            </a:r>
            <a:r>
              <a:rPr dirty="0" sz="2000">
                <a:latin charset="0" pitchFamily="34" typeface="Arial"/>
                <a:cs charset="0" pitchFamily="34" typeface="Arial"/>
              </a:rPr>
              <a:t>do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pacientes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, </a:t>
            </a:r>
            <a:r>
              <a:rPr dirty="0" sz="2000">
                <a:latin charset="0" pitchFamily="34" typeface="Arial"/>
                <a:cs charset="0" pitchFamily="34" typeface="Arial"/>
              </a:rPr>
              <a:t>atendendo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trabalhando de </a:t>
            </a:r>
            <a:r>
              <a:rPr dirty="0" spc="-21" sz="2000">
                <a:latin charset="0" pitchFamily="34" typeface="Arial"/>
                <a:cs charset="0" pitchFamily="34" typeface="Arial"/>
              </a:rPr>
              <a:t>forma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individual e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grupal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.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Os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atendimentos até agosto, foram </a:t>
            </a:r>
            <a:r>
              <a:rPr dirty="0" sz="2000">
                <a:latin charset="0" pitchFamily="34" typeface="Arial"/>
                <a:cs charset="0" pitchFamily="34" typeface="Arial"/>
              </a:rPr>
              <a:t>realizados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na unidade de saúde,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cedido pela prefeitura de Iúna, enquanto o consultório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instituição estava em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construção.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Foi realizado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raspagens,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profilaxias,</a:t>
            </a:r>
            <a:r>
              <a:rPr dirty="0" spc="33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aplicação</a:t>
            </a:r>
            <a:r>
              <a:rPr dirty="0" spc="33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</a:t>
            </a:r>
            <a:r>
              <a:rPr dirty="0" sz="2000">
                <a:latin charset="0" pitchFamily="34" typeface="Arial"/>
                <a:cs charset="0" pitchFamily="34" typeface="Arial"/>
              </a:rPr>
              <a:t>flúor,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instrução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de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higiene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bucal, </a:t>
            </a:r>
            <a:r>
              <a:rPr dirty="0" sz="2000">
                <a:latin charset="0" pitchFamily="34" typeface="Arial"/>
                <a:cs charset="0" pitchFamily="34" typeface="Arial"/>
              </a:rPr>
              <a:t>cirurgias,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restaurações, prescrição medicamentosa, pedidos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raio-x,</a:t>
            </a:r>
            <a:r>
              <a:rPr dirty="0" sz="2000">
                <a:latin charset="0" pitchFamily="34" typeface="Arial"/>
                <a:cs charset="0" pitchFamily="34" typeface="Arial"/>
              </a:rPr>
              <a:t> realizou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palestras,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participou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eventos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da</a:t>
            </a:r>
            <a:r>
              <a:rPr dirty="0" spc="34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instituição</a:t>
            </a:r>
            <a:r>
              <a:rPr dirty="0" spc="34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treinamentos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. </a:t>
            </a: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Foram realizados em média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300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atendimentos e 900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procedimentos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, em 130 pacientes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. 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Tendo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em </a:t>
            </a:r>
            <a:r>
              <a:rPr dirty="0" sz="2000">
                <a:latin charset="0" pitchFamily="34" typeface="Arial"/>
                <a:cs charset="0" pitchFamily="34" typeface="Arial"/>
              </a:rPr>
              <a:t>vista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que 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fluxo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atendimento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aumentou média de 70%,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após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inauguração</a:t>
            </a:r>
            <a:r>
              <a:rPr dirty="0" sz="2000">
                <a:latin charset="0" pitchFamily="34" typeface="Arial"/>
                <a:cs charset="0" pitchFamily="34" typeface="Arial"/>
              </a:rPr>
              <a:t> do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consultório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odontológico</a:t>
            </a:r>
            <a:r>
              <a:rPr dirty="0" spc="-21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APAE-IÚNA.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5101" y="3702193"/>
            <a:ext cx="10320337" cy="2065807"/>
            <a:chOff x="1078864" y="4715509"/>
            <a:chExt cx="5467985" cy="1651635"/>
          </a:xfrm>
        </p:grpSpPr>
        <p:pic>
          <p:nvPicPr>
            <p:cNvPr id="4" name="object 4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078864" y="4715509"/>
              <a:ext cx="1935480" cy="16516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3056889" y="4727574"/>
              <a:ext cx="1716405" cy="16395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4815839" y="4742814"/>
              <a:ext cx="1731010" cy="162433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65099" y="5911850"/>
            <a:ext cx="8839201" cy="1566830"/>
            <a:chOff x="1078864" y="6845934"/>
            <a:chExt cx="5489575" cy="1524000"/>
          </a:xfrm>
        </p:grpSpPr>
        <p:pic>
          <p:nvPicPr>
            <p:cNvPr id="8" name="object 8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1078864" y="6845934"/>
              <a:ext cx="1920239" cy="1524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3035935" y="6866889"/>
              <a:ext cx="1746250" cy="15030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4822189" y="6882129"/>
              <a:ext cx="1746250" cy="1487804"/>
            </a:xfrm>
            <a:prstGeom prst="rect">
              <a:avLst/>
            </a:prstGeom>
          </p:spPr>
        </p:pic>
      </p:grpSp>
      <p:pic>
        <p:nvPicPr>
          <p:cNvPr descr="C:\Users\user\OneDrive\Área de Trabalho\download.jpg" id="11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901" y="6228086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299" y="192883"/>
            <a:ext cx="10244137" cy="3121365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spcBef>
                <a:spcPts val="100"/>
              </a:spcBef>
              <a:buFont charset="0" pitchFamily="34" typeface="Arial"/>
              <a:buChar char="•"/>
            </a:pPr>
            <a:r>
              <a:rPr b="1" dirty="0" sz="2200">
                <a:latin charset="0" pitchFamily="34" typeface="Arial"/>
                <a:cs charset="0" pitchFamily="34" typeface="Arial"/>
              </a:rPr>
              <a:t>SETOR</a:t>
            </a:r>
            <a:r>
              <a:rPr b="1" dirty="0" spc="-15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200">
                <a:latin charset="0" pitchFamily="34" typeface="Arial"/>
                <a:cs charset="0" pitchFamily="34" typeface="Arial"/>
              </a:rPr>
              <a:t>DE</a:t>
            </a:r>
            <a:r>
              <a:rPr b="1" dirty="0" spc="-21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10" sz="2200">
                <a:latin charset="0" pitchFamily="34" typeface="Arial"/>
                <a:cs charset="0" pitchFamily="34" typeface="Arial"/>
              </a:rPr>
              <a:t>PSICOLOGIA</a:t>
            </a:r>
            <a:endParaRPr dirty="0" sz="2200">
              <a:latin charset="0" pitchFamily="34" typeface="Arial"/>
              <a:cs charset="0" pitchFamily="34" typeface="Arial"/>
            </a:endParaRPr>
          </a:p>
          <a:p>
            <a:pPr>
              <a:spcBef>
                <a:spcPts val="35"/>
              </a:spcBef>
            </a:pP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R="7619">
              <a:lnSpc>
                <a:spcPts val="2400"/>
              </a:lnSpc>
            </a:pP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O setor de Psicologia atua na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melhora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quadro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emocional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comportamental,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maior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autonomia,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independência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qualidade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vida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,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estimulando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 </a:t>
            </a:r>
            <a:r>
              <a:rPr dirty="0" spc="-32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desenvolvimento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habilidades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capacidades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cognitivas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32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emocionas,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fortalecendo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vínculos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facilitando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assim</a:t>
            </a:r>
            <a:r>
              <a:rPr dirty="0" spc="-3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processo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reintegração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social.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 marR="5079">
              <a:lnSpc>
                <a:spcPts val="2400"/>
              </a:lnSpc>
            </a:pP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As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atividades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desenvolvidas</a:t>
            </a:r>
            <a:r>
              <a:rPr dirty="0" spc="8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foram:</a:t>
            </a:r>
            <a:r>
              <a:rPr dirty="0" spc="86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atendimento</a:t>
            </a:r>
            <a:r>
              <a:rPr dirty="0" spc="86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individuais</a:t>
            </a:r>
            <a:r>
              <a:rPr dirty="0" spc="5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psicoterápicos</a:t>
            </a:r>
            <a:r>
              <a:rPr dirty="0" spc="8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visando</a:t>
            </a:r>
            <a:r>
              <a:rPr dirty="0" spc="86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pc="86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melhora</a:t>
            </a:r>
            <a:r>
              <a:rPr dirty="0" spc="86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no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quadro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emocional</a:t>
            </a:r>
            <a:r>
              <a:rPr dirty="0" spc="32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comportamental,</a:t>
            </a:r>
            <a:r>
              <a:rPr dirty="0" spc="32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conversa a respeito do dia a dia, relação </a:t>
            </a:r>
            <a:r>
              <a:rPr dirty="0" sz="2000">
                <a:latin charset="0" pitchFamily="34" typeface="Arial"/>
                <a:cs charset="0" pitchFamily="34" typeface="Arial"/>
              </a:rPr>
              <a:t> deles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 os familiares, amigos e escola, queixas, conversa a respeito de conflitos </a:t>
            </a:r>
            <a:r>
              <a:rPr dirty="0" sz="2000">
                <a:latin charset="0" pitchFamily="34" typeface="Arial"/>
                <a:cs charset="0" pitchFamily="34" typeface="Arial"/>
              </a:rPr>
              <a:t> familiares,</a:t>
            </a:r>
            <a:r>
              <a:rPr dirty="0" spc="-21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fim</a:t>
            </a:r>
            <a:r>
              <a:rPr dirty="0" spc="-4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de oferecer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suporte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emocional</a:t>
            </a:r>
            <a:r>
              <a:rPr dirty="0" spc="21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pc="-21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resgate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5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vínculo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210457" y="5457240"/>
            <a:ext cx="2842987" cy="19969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3289300" y="5480225"/>
            <a:ext cx="3253487" cy="18951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6714665" y="5504988"/>
            <a:ext cx="2442036" cy="19014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272814" y="3316306"/>
            <a:ext cx="3016487" cy="19859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3580794" y="3363023"/>
            <a:ext cx="2899098" cy="19392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6794500" y="3327086"/>
            <a:ext cx="3124201" cy="1975166"/>
          </a:xfrm>
          <a:prstGeom prst="rect">
            <a:avLst/>
          </a:prstGeom>
        </p:spPr>
      </p:pic>
      <p:pic>
        <p:nvPicPr>
          <p:cNvPr descr="C:\Users\user\OneDrive\Área de Trabalho\download.jpg" id="9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6701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120651"/>
            <a:ext cx="10244137" cy="2782811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spcBef>
                <a:spcPts val="100"/>
              </a:spcBef>
              <a:buFont charset="0" pitchFamily="34" typeface="Arial"/>
              <a:buChar char="•"/>
            </a:pPr>
            <a:r>
              <a:rPr b="1" dirty="0" spc="-10" sz="2000">
                <a:latin charset="0" pitchFamily="34" typeface="Arial"/>
                <a:cs charset="0" pitchFamily="34" typeface="Arial"/>
              </a:rPr>
              <a:t>ESTIMULAÇÃO</a:t>
            </a:r>
            <a:r>
              <a:rPr b="1" dirty="0" spc="35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PRECOCE</a:t>
            </a:r>
            <a:r>
              <a:rPr b="1" dirty="0" spc="21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5" sz="2000">
                <a:latin charset="0" pitchFamily="34" typeface="Arial"/>
                <a:cs charset="0" pitchFamily="34" typeface="Arial"/>
              </a:rPr>
              <a:t>0-2</a:t>
            </a:r>
            <a:r>
              <a:rPr b="1" dirty="0" spc="-10" sz="2000">
                <a:latin charset="0" pitchFamily="34" typeface="Arial"/>
                <a:cs charset="0" pitchFamily="34" typeface="Arial"/>
              </a:rPr>
              <a:t> ANOS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>
              <a:spcBef>
                <a:spcPts val="35"/>
              </a:spcBef>
            </a:pP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 marR="5715"/>
            <a:r>
              <a:rPr dirty="0" sz="2000">
                <a:latin charset="0" pitchFamily="34" typeface="Arial"/>
                <a:cs charset="0" pitchFamily="34" typeface="Arial"/>
              </a:rPr>
              <a:t>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Estimulação Precoce auxilia na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melhora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funcionalidade e das habilidades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da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criança,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envolvendo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uma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variedade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estímulos,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potencializando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sistema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neuropsicomotor, melhorando a qualidade de </a:t>
            </a:r>
            <a:r>
              <a:rPr dirty="0" sz="2000">
                <a:latin charset="0" pitchFamily="34" typeface="Arial"/>
                <a:cs charset="0" pitchFamily="34" typeface="Arial"/>
              </a:rPr>
              <a:t>vida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garantindo o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desenvolvimento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neurológico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dos mesmos, </a:t>
            </a:r>
            <a:r>
              <a:rPr dirty="0" sz="2000">
                <a:latin charset="0" pitchFamily="34" typeface="Arial"/>
                <a:cs charset="0" pitchFamily="34" typeface="Arial"/>
              </a:rPr>
              <a:t>tendo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como </a:t>
            </a:r>
            <a:r>
              <a:rPr dirty="0" sz="2000">
                <a:latin charset="0" pitchFamily="34" typeface="Arial"/>
                <a:cs charset="0" pitchFamily="34" typeface="Arial"/>
              </a:rPr>
              <a:t>foco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as </a:t>
            </a:r>
            <a:r>
              <a:rPr dirty="0" sz="2000">
                <a:latin charset="0" pitchFamily="34" typeface="Arial"/>
                <a:cs charset="0" pitchFamily="34" typeface="Arial"/>
              </a:rPr>
              <a:t>crianças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0 a 2 anos de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idade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. As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atividades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realizadas tiveram como foco o desenvolvimento da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coordenação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motora</a:t>
            </a:r>
            <a:r>
              <a:rPr dirty="0" spc="3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fina e </a:t>
            </a:r>
            <a:r>
              <a:rPr dirty="0" sz="2000">
                <a:latin charset="0" pitchFamily="34" typeface="Arial"/>
                <a:cs charset="0" pitchFamily="34" typeface="Arial"/>
              </a:rPr>
              <a:t> grossa,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equilíbrio,</a:t>
            </a:r>
            <a:r>
              <a:rPr dirty="0" sz="2000">
                <a:latin charset="0" pitchFamily="34" typeface="Arial"/>
                <a:cs charset="0" pitchFamily="34" typeface="Arial"/>
              </a:rPr>
              <a:t> treino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marcha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estimulação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desenvolvimento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neuropsicomotor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,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com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objetivo de melhora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no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desenvolvimento da fala,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físico,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cognitivo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, social e emocional. 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61687" y="2940050"/>
            <a:ext cx="2480432" cy="2315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2614223" y="2980567"/>
            <a:ext cx="2658810" cy="22379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5391613" y="2903461"/>
            <a:ext cx="2453149" cy="23150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7885943" y="2711451"/>
            <a:ext cx="2608566" cy="25070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38100" y="5295591"/>
            <a:ext cx="2260600" cy="22142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2372610" y="5295590"/>
            <a:ext cx="2142201" cy="21921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cstate="print" r:embed="rId8"/>
          <a:stretch>
            <a:fillRect/>
          </a:stretch>
        </p:blipFill>
        <p:spPr>
          <a:xfrm>
            <a:off x="4568570" y="5295590"/>
            <a:ext cx="2302131" cy="22066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cstate="print" r:embed="rId9"/>
          <a:stretch>
            <a:fillRect/>
          </a:stretch>
        </p:blipFill>
        <p:spPr>
          <a:xfrm>
            <a:off x="6956383" y="5295590"/>
            <a:ext cx="2233842" cy="2180238"/>
          </a:xfrm>
          <a:prstGeom prst="rect">
            <a:avLst/>
          </a:prstGeom>
        </p:spPr>
      </p:pic>
      <p:pic>
        <p:nvPicPr>
          <p:cNvPr descr="C:\Users\user\OneDrive\Área de Trabalho\download.jpg" id="11" name="Picture 3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989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120651"/>
            <a:ext cx="10244137" cy="2475035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spcBef>
                <a:spcPts val="100"/>
              </a:spcBef>
              <a:buFont charset="0" pitchFamily="34" typeface="Arial"/>
              <a:buChar char="•"/>
            </a:pPr>
            <a:r>
              <a:rPr b="1" dirty="0" sz="2000">
                <a:latin charset="0" pitchFamily="34" typeface="Arial"/>
                <a:cs charset="0" pitchFamily="34" typeface="Arial"/>
              </a:rPr>
              <a:t>PROJETO</a:t>
            </a:r>
            <a:r>
              <a:rPr b="1"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CORPO</a:t>
            </a:r>
            <a:r>
              <a:rPr b="1" dirty="0" spc="-21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z="2000">
                <a:latin charset="0" pitchFamily="34" typeface="Arial"/>
                <a:cs charset="0" pitchFamily="34" typeface="Arial"/>
              </a:rPr>
              <a:t>E</a:t>
            </a:r>
            <a:r>
              <a:rPr b="1" dirty="0" spc="-25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z="2000">
                <a:latin charset="0" pitchFamily="34" typeface="Arial"/>
                <a:cs charset="0" pitchFamily="34" typeface="Arial"/>
              </a:rPr>
              <a:t>MENTE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>
              <a:spcBef>
                <a:spcPts val="35"/>
              </a:spcBef>
            </a:pP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 marR="5079"/>
            <a:r>
              <a:rPr dirty="0" sz="2000">
                <a:latin charset="0" pitchFamily="34" typeface="Arial"/>
                <a:cs charset="0" pitchFamily="34" typeface="Arial"/>
              </a:rPr>
              <a:t>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Projeto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Corpo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Mente</a:t>
            </a:r>
            <a:r>
              <a:rPr dirty="0" sz="2000">
                <a:latin charset="0" pitchFamily="34" typeface="Arial"/>
                <a:cs charset="0" pitchFamily="34" typeface="Arial"/>
              </a:rPr>
              <a:t> teve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como</a:t>
            </a:r>
            <a:r>
              <a:rPr dirty="0" sz="2000">
                <a:latin charset="0" pitchFamily="34" typeface="Arial"/>
                <a:cs charset="0" pitchFamily="34" typeface="Arial"/>
              </a:rPr>
              <a:t> objetivo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proporcionar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pc="32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Pessoa</a:t>
            </a:r>
            <a:r>
              <a:rPr dirty="0" spc="32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com 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z="2000">
                <a:latin charset="0" pitchFamily="34" typeface="Arial"/>
                <a:cs charset="0" pitchFamily="34" typeface="Arial"/>
              </a:rPr>
              <a:t>Deficiência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desenvolver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exercícios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sem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tanta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fadiga,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melhor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execução, com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mais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empenho,</a:t>
            </a:r>
            <a:r>
              <a:rPr dirty="0" spc="3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ânimo,</a:t>
            </a:r>
            <a:r>
              <a:rPr dirty="0" spc="31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proporcionando um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condicionamento</a:t>
            </a:r>
            <a:r>
              <a:rPr dirty="0" spc="32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físico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,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coordenação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10" sz="2000">
                <a:latin charset="0" pitchFamily="34" typeface="Arial"/>
                <a:cs charset="0" pitchFamily="34" typeface="Arial"/>
              </a:rPr>
              <a:t>motora</a:t>
            </a:r>
            <a:r>
              <a:rPr altLang="pt-BR" dirty="0" lang="pt-BR" smtClean="0" spc="-10" sz="2000">
                <a:latin charset="0" pitchFamily="34" typeface="Arial"/>
                <a:cs charset="0" pitchFamily="34" typeface="Arial"/>
              </a:rPr>
              <a:t>,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estimulando a </a:t>
            </a:r>
            <a:r>
              <a:rPr dirty="0" sz="2000">
                <a:latin charset="0" pitchFamily="34" typeface="Arial"/>
                <a:cs charset="0" pitchFamily="34" typeface="Arial"/>
              </a:rPr>
              <a:t>perca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peso e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queima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de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gordura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.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Foram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realizadas atividades,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fortalecimento muscular, mobilidade de quadril,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coordenação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motora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caminhadas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, utilizando a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parelhos</a:t>
            </a:r>
            <a:r>
              <a:rPr dirty="0" smtClean="0" spc="22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23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musculação</a:t>
            </a:r>
            <a:r>
              <a:rPr dirty="0" spc="229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15" sz="2000">
                <a:latin charset="0" pitchFamily="34" typeface="Arial"/>
                <a:cs charset="0" pitchFamily="34" typeface="Arial"/>
              </a:rPr>
              <a:t>da</a:t>
            </a:r>
            <a:r>
              <a:rPr altLang="pt-BR" dirty="0" lang="pt-BR" smtClean="0" spc="-15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academia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da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instituição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250" y="2711450"/>
            <a:ext cx="9495451" cy="2362200"/>
            <a:chOff x="1078864" y="4580889"/>
            <a:chExt cx="5611495" cy="2155190"/>
          </a:xfrm>
        </p:grpSpPr>
        <p:pic>
          <p:nvPicPr>
            <p:cNvPr id="4" name="object 4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078864" y="4599304"/>
              <a:ext cx="2907665" cy="21367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4026535" y="4580889"/>
              <a:ext cx="2663824" cy="215519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89454" y="5099957"/>
            <a:ext cx="8767246" cy="2252630"/>
            <a:chOff x="1078864" y="6815454"/>
            <a:chExt cx="5568950" cy="2477770"/>
          </a:xfrm>
        </p:grpSpPr>
        <p:pic>
          <p:nvPicPr>
            <p:cNvPr id="7" name="object 7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1078864" y="6836409"/>
              <a:ext cx="2895600" cy="24568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4014469" y="6815454"/>
              <a:ext cx="2633345" cy="2477769"/>
            </a:xfrm>
            <a:prstGeom prst="rect">
              <a:avLst/>
            </a:prstGeom>
          </p:spPr>
        </p:pic>
      </p:grpSp>
      <p:pic>
        <p:nvPicPr>
          <p:cNvPr descr="C:\Users\user\OneDrive\Área de Trabalho\download.jpg" id="9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4332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655" y="196850"/>
            <a:ext cx="10229783" cy="2505812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spcBef>
                <a:spcPts val="100"/>
              </a:spcBef>
              <a:buFont charset="0" pitchFamily="34" typeface="Arial"/>
              <a:buChar char="•"/>
            </a:pPr>
            <a:r>
              <a:rPr b="1" dirty="0" spc="-10" sz="2200">
                <a:latin charset="0" pitchFamily="34" typeface="Arial"/>
                <a:cs charset="0" pitchFamily="34" typeface="Arial"/>
              </a:rPr>
              <a:t>PROGRAMA</a:t>
            </a:r>
            <a:r>
              <a:rPr b="1" dirty="0" spc="21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200">
                <a:latin charset="0" pitchFamily="34" typeface="Arial"/>
                <a:cs charset="0" pitchFamily="34" typeface="Arial"/>
              </a:rPr>
              <a:t>DE</a:t>
            </a:r>
            <a:r>
              <a:rPr b="1" dirty="0" spc="-15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200">
                <a:latin charset="0" pitchFamily="34" typeface="Arial"/>
                <a:cs charset="0" pitchFamily="34" typeface="Arial"/>
              </a:rPr>
              <a:t>AUTODEFENSORES</a:t>
            </a:r>
            <a:endParaRPr dirty="0" sz="2200">
              <a:latin charset="0" pitchFamily="34" typeface="Arial"/>
              <a:cs charset="0" pitchFamily="34" typeface="Arial"/>
            </a:endParaRPr>
          </a:p>
          <a:p>
            <a:pPr>
              <a:spcBef>
                <a:spcPts val="21"/>
              </a:spcBef>
            </a:pP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marL="12698" marR="5079"/>
            <a:r>
              <a:rPr dirty="0" spc="5" sz="2000">
                <a:latin charset="0" pitchFamily="34" typeface="Arial"/>
                <a:cs charset="0" pitchFamily="34" typeface="Arial"/>
              </a:rPr>
              <a:t>Os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autodefensores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Rodrigo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Teixeira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da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Costa</a:t>
            </a:r>
            <a:r>
              <a:rPr dirty="0" sz="2000">
                <a:latin charset="0" pitchFamily="34" typeface="Arial"/>
                <a:cs charset="0" pitchFamily="34" typeface="Arial"/>
              </a:rPr>
              <a:t> 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Stefany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Garcia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Dias,</a:t>
            </a:r>
            <a:r>
              <a:rPr dirty="0" spc="29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tiveram</a:t>
            </a:r>
            <a:r>
              <a:rPr dirty="0" spc="29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como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principal </a:t>
            </a:r>
            <a:r>
              <a:rPr dirty="0" sz="2000">
                <a:latin charset="0" pitchFamily="34" typeface="Arial"/>
                <a:cs charset="0" pitchFamily="34" typeface="Arial"/>
              </a:rPr>
              <a:t>função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de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defender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os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interesses dos demais colegas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da </a:t>
            </a:r>
            <a:r>
              <a:rPr dirty="0" sz="2000">
                <a:latin charset="0" pitchFamily="34" typeface="Arial"/>
                <a:cs charset="0" pitchFamily="34" typeface="Arial"/>
              </a:rPr>
              <a:t>APAE,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sugerindo </a:t>
            </a:r>
            <a:r>
              <a:rPr dirty="0" sz="2000">
                <a:latin charset="0" pitchFamily="34" typeface="Arial"/>
                <a:cs charset="0" pitchFamily="34" typeface="Arial"/>
              </a:rPr>
              <a:t>ações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aperfeiçoamento.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Foram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porta</a:t>
            </a:r>
            <a:r>
              <a:rPr dirty="0" sz="2000">
                <a:latin charset="0" pitchFamily="34" typeface="Arial"/>
                <a:cs charset="0" pitchFamily="34" typeface="Arial"/>
              </a:rPr>
              <a:t> voz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seus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companheiros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diante</a:t>
            </a:r>
            <a:r>
              <a:rPr dirty="0" sz="2000">
                <a:latin charset="0" pitchFamily="34" typeface="Arial"/>
                <a:cs charset="0" pitchFamily="34" typeface="Arial"/>
              </a:rPr>
              <a:t> à</a:t>
            </a:r>
            <a:r>
              <a:rPr dirty="0" spc="304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diretoria</a:t>
            </a:r>
            <a:r>
              <a:rPr dirty="0" spc="29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da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Instituição </a:t>
            </a:r>
            <a:r>
              <a:rPr dirty="0" sz="2000">
                <a:latin charset="0" pitchFamily="34" typeface="Arial"/>
                <a:cs charset="0" pitchFamily="34" typeface="Arial"/>
              </a:rPr>
              <a:t>e à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sociedade, participaram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dos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eventos realizados </a:t>
            </a:r>
            <a:r>
              <a:rPr dirty="0" sz="2000">
                <a:latin charset="0" pitchFamily="34" typeface="Arial"/>
                <a:cs charset="0" pitchFamily="34" typeface="Arial"/>
              </a:rPr>
              <a:t>pela Apae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de Iúna </a:t>
            </a:r>
            <a:r>
              <a:rPr dirty="0" sz="2000">
                <a:latin charset="0" pitchFamily="34" typeface="Arial"/>
                <a:cs charset="0" pitchFamily="34" typeface="Arial"/>
              </a:rPr>
              <a:t>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pelo </a:t>
            </a:r>
            <a:r>
              <a:rPr dirty="0" sz="2000">
                <a:latin charset="0" pitchFamily="34" typeface="Arial"/>
                <a:cs charset="0" pitchFamily="34" typeface="Arial"/>
              </a:rPr>
              <a:t>o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movimento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apaeano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.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Participaram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dos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Conselhos Municipais </a:t>
            </a:r>
            <a:r>
              <a:rPr dirty="0" sz="2000">
                <a:latin charset="0" pitchFamily="34" typeface="Arial"/>
                <a:cs charset="0" pitchFamily="34" typeface="Arial"/>
              </a:rPr>
              <a:t>de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Assistência Social </a:t>
            </a:r>
            <a:r>
              <a:rPr dirty="0" sz="2000">
                <a:latin charset="0" pitchFamily="34" typeface="Arial"/>
                <a:cs charset="0" pitchFamily="34" typeface="Arial"/>
              </a:rPr>
              <a:t>e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dos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Direitos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da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Criança </a:t>
            </a:r>
            <a:r>
              <a:rPr dirty="0" sz="2000">
                <a:latin charset="0" pitchFamily="34" typeface="Arial"/>
                <a:cs charset="0" pitchFamily="34" typeface="Arial"/>
              </a:rPr>
              <a:t>e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Adolescentes.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5499101" y="2787650"/>
            <a:ext cx="3657600" cy="45756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913730" y="2787651"/>
            <a:ext cx="3897345" cy="2362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354262" y="5302250"/>
            <a:ext cx="5016284" cy="2100061"/>
          </a:xfrm>
          <a:prstGeom prst="rect">
            <a:avLst/>
          </a:prstGeom>
        </p:spPr>
      </p:pic>
      <p:pic>
        <p:nvPicPr>
          <p:cNvPr descr="C:\Users\user\OneDrive\Área de Trabalho\download.jpg" id="6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7154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222250"/>
            <a:ext cx="944880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223882"/>
      </p:ext>
    </p:extLst>
  </p:cSld>
  <p:clrMapOvr>
    <a:masterClrMapping/>
  </p:clrMapOvr>
  <p:transition>
    <p:cut/>
  </p:transition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12" y="146035"/>
            <a:ext cx="10104426" cy="3506080"/>
          </a:xfrm>
          <a:prstGeom prst="rect">
            <a:avLst/>
          </a:prstGeom>
        </p:spPr>
        <p:txBody>
          <a:bodyPr bIns="0" lIns="0" numCol="1" rIns="0" rtlCol="0" tIns="88892" vert="horz" wrap="square">
            <a:spAutoFit/>
          </a:bodyPr>
          <a:lstStyle/>
          <a:p>
            <a:pPr algn="just" indent="-342900" marL="355598">
              <a:spcBef>
                <a:spcPts val="700"/>
              </a:spcBef>
              <a:buFont charset="0" pitchFamily="34" typeface="Arial"/>
              <a:buChar char="•"/>
            </a:pPr>
            <a:r>
              <a:rPr b="1" dirty="0" spc="-15" sz="2200">
                <a:latin charset="0" pitchFamily="34" typeface="Arial"/>
                <a:cs charset="0" pitchFamily="34" typeface="Arial"/>
              </a:rPr>
              <a:t>PRINCIPAIS</a:t>
            </a:r>
            <a:r>
              <a:rPr b="1" dirty="0" spc="70" sz="2200">
                <a:latin charset="0" pitchFamily="34" typeface="Arial"/>
                <a:cs charset="0" pitchFamily="34" typeface="Arial"/>
              </a:rPr>
              <a:t> </a:t>
            </a:r>
            <a:r>
              <a:rPr b="1" dirty="0" smtClean="0" sz="2200">
                <a:latin charset="0" pitchFamily="34" typeface="Arial"/>
                <a:cs charset="0" pitchFamily="34" typeface="Arial"/>
              </a:rPr>
              <a:t>EVENTOS</a:t>
            </a:r>
            <a:endParaRPr altLang="pt-BR" b="1" dirty="0" lang="pt-BR" smtClean="0" sz="2200">
              <a:latin charset="0" pitchFamily="34" typeface="Arial"/>
              <a:cs charset="0" pitchFamily="34" typeface="Arial"/>
            </a:endParaRPr>
          </a:p>
          <a:p>
            <a:pPr algn="just" marL="12698">
              <a:spcBef>
                <a:spcPts val="600"/>
              </a:spcBef>
            </a:pPr>
            <a:endParaRPr dirty="0" sz="1000">
              <a:latin charset="0" pitchFamily="34" typeface="Arial"/>
              <a:cs charset="0" pitchFamily="34" typeface="Arial"/>
            </a:endParaRPr>
          </a:p>
          <a:p>
            <a:pPr algn="just" indent="-342900" marL="355598" marR="5079">
              <a:spcBef>
                <a:spcPts val="600"/>
              </a:spcBef>
              <a:buFont charset="2" pitchFamily="2" typeface="Wingdings"/>
              <a:buChar char="ü"/>
            </a:pP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S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emana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Nacional </a:t>
            </a:r>
            <a:r>
              <a:rPr dirty="0" sz="2000">
                <a:latin charset="0" pitchFamily="34" typeface="Arial"/>
                <a:cs charset="0" pitchFamily="34" typeface="Arial"/>
              </a:rPr>
              <a:t>da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Pessoa </a:t>
            </a:r>
            <a:r>
              <a:rPr dirty="0" sz="2000">
                <a:latin charset="0" pitchFamily="34" typeface="Arial"/>
                <a:cs charset="0" pitchFamily="34" typeface="Arial"/>
              </a:rPr>
              <a:t>com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Deficiência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Intelectual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e/ou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Múltipla, com </a:t>
            </a:r>
            <a:r>
              <a:rPr dirty="0" sz="2000">
                <a:latin charset="0" pitchFamily="34" typeface="Arial"/>
                <a:cs charset="0" pitchFamily="34" typeface="Arial"/>
              </a:rPr>
              <a:t>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tema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“superar Barreiras para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Garantir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Inclusão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; </a:t>
            </a:r>
          </a:p>
          <a:p>
            <a:pPr algn="just" indent="-342900" marL="355598" marR="5079">
              <a:spcBef>
                <a:spcPts val="600"/>
              </a:spcBef>
              <a:buFont charset="2" pitchFamily="2" typeface="Wingdings"/>
              <a:buChar char="ü"/>
            </a:pPr>
            <a:r>
              <a:rPr altLang="pt-BR" dirty="0" lang="pt-BR" spc="-5" sz="2000">
                <a:latin charset="0" pitchFamily="34" typeface="Arial"/>
                <a:cs charset="0" pitchFamily="34" typeface="Arial"/>
              </a:rPr>
              <a:t>I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nauguração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do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consultório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Odontológico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;</a:t>
            </a:r>
          </a:p>
          <a:p>
            <a:pPr algn="just" indent="-342900" marL="355598" marR="5079">
              <a:spcBef>
                <a:spcPts val="600"/>
              </a:spcBef>
              <a:buFont charset="2" pitchFamily="2" typeface="Wingdings"/>
              <a:buChar char="ü"/>
            </a:pP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L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ançamento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do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Livro </a:t>
            </a:r>
            <a:r>
              <a:rPr dirty="0" sz="2000">
                <a:latin charset="0" pitchFamily="34" typeface="Arial"/>
                <a:cs charset="0" pitchFamily="34" typeface="Arial"/>
              </a:rPr>
              <a:t>uma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“Escola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Nada </a:t>
            </a:r>
            <a:r>
              <a:rPr dirty="0" sz="2000">
                <a:latin charset="0" pitchFamily="34" typeface="Arial"/>
                <a:cs charset="0" pitchFamily="34" typeface="Arial"/>
              </a:rPr>
              <a:t>Normal“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escrito </a:t>
            </a:r>
            <a:r>
              <a:rPr dirty="0" sz="2000">
                <a:latin charset="0" pitchFamily="34" typeface="Arial"/>
                <a:cs charset="0" pitchFamily="34" typeface="Arial"/>
              </a:rPr>
              <a:t>pelos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alunos do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Atendimento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educacional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Especializado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;</a:t>
            </a:r>
          </a:p>
          <a:p>
            <a:pPr algn="just" indent="-342900" marL="355598" marR="5079">
              <a:spcBef>
                <a:spcPts val="600"/>
              </a:spcBef>
              <a:buFont charset="2" pitchFamily="2" typeface="Wingdings"/>
              <a:buChar char="ü"/>
            </a:pPr>
            <a:r>
              <a:rPr altLang="pt-BR" dirty="0" lang="pt-BR" spc="-5" sz="2000">
                <a:latin charset="0" pitchFamily="34" typeface="Arial"/>
                <a:cs charset="0" pitchFamily="34" typeface="Arial"/>
              </a:rPr>
              <a:t>T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orneio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entre </a:t>
            </a:r>
            <a:r>
              <a:rPr dirty="0" sz="2000">
                <a:latin charset="0" pitchFamily="34" typeface="Arial"/>
                <a:cs charset="0" pitchFamily="34" typeface="Arial"/>
              </a:rPr>
              <a:t>as Apae’s da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região </a:t>
            </a:r>
            <a:r>
              <a:rPr dirty="0" sz="2000">
                <a:latin charset="0" pitchFamily="34" typeface="Arial"/>
                <a:cs charset="0" pitchFamily="34" typeface="Arial"/>
              </a:rPr>
              <a:t>e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 </a:t>
            </a:r>
            <a:r>
              <a:rPr dirty="0" sz="2000">
                <a:latin charset="0" pitchFamily="34" typeface="Arial"/>
                <a:cs charset="0" pitchFamily="34" typeface="Arial"/>
              </a:rPr>
              <a:t>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Serviço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de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convivência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;</a:t>
            </a:r>
          </a:p>
          <a:p>
            <a:pPr algn="just" indent="-342900" marL="355598" marR="5079">
              <a:spcBef>
                <a:spcPts val="600"/>
              </a:spcBef>
              <a:buFont charset="2" pitchFamily="2" typeface="Wingdings"/>
              <a:buChar char="ü"/>
            </a:pP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Visita ao </a:t>
            </a:r>
            <a:r>
              <a:rPr dirty="0" err="1" smtClean="0" spc="-10" sz="2000">
                <a:latin charset="0" pitchFamily="34" typeface="Arial"/>
                <a:cs charset="0" pitchFamily="34" typeface="Arial"/>
              </a:rPr>
              <a:t>clube</a:t>
            </a:r>
            <a:r>
              <a:rPr dirty="0" smtClean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São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Januário </a:t>
            </a:r>
            <a:r>
              <a:rPr dirty="0" sz="2000">
                <a:latin charset="0" pitchFamily="34" typeface="Arial"/>
                <a:cs charset="0" pitchFamily="34" typeface="Arial"/>
              </a:rPr>
              <a:t>do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Vasco </a:t>
            </a:r>
            <a:r>
              <a:rPr dirty="0" sz="2000">
                <a:latin charset="0" pitchFamily="34" typeface="Arial"/>
                <a:cs charset="0" pitchFamily="34" typeface="Arial"/>
              </a:rPr>
              <a:t>da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gama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para homenagem ao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nosso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usuário Rodrigo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Teixeira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772" y="3775225"/>
            <a:ext cx="10277927" cy="3751534"/>
            <a:chOff x="-414466" y="8554495"/>
            <a:chExt cx="7262906" cy="5308894"/>
          </a:xfrm>
        </p:grpSpPr>
        <p:pic>
          <p:nvPicPr>
            <p:cNvPr id="4" name="object 4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3683901" y="11671823"/>
              <a:ext cx="2392821" cy="19712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-405493" y="8554496"/>
              <a:ext cx="3592350" cy="26144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3292873" y="8554495"/>
              <a:ext cx="3555567" cy="28079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-414466" y="11168934"/>
              <a:ext cx="4038510" cy="2694455"/>
            </a:xfrm>
            <a:prstGeom prst="rect">
              <a:avLst/>
            </a:prstGeom>
          </p:spPr>
        </p:pic>
      </p:grpSp>
      <p:pic>
        <p:nvPicPr>
          <p:cNvPr descr="C:\Users\user\OneDrive\Área de Trabalho\download.jpg" id="8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8464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1" y="273051"/>
            <a:ext cx="10167937" cy="1373707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indent="-342900" marL="355598">
              <a:spcBef>
                <a:spcPts val="100"/>
              </a:spcBef>
              <a:buFont charset="0" pitchFamily="34" typeface="Arial"/>
              <a:buChar char="•"/>
            </a:pPr>
            <a:r>
              <a:rPr b="1" dirty="0" spc="-10" sz="2000">
                <a:latin charset="0" pitchFamily="34" typeface="Arial"/>
                <a:cs charset="0" pitchFamily="34" typeface="Arial"/>
              </a:rPr>
              <a:t>INFRAESTRUTURA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>
              <a:spcBef>
                <a:spcPts val="50"/>
              </a:spcBef>
            </a:pPr>
            <a:endParaRPr dirty="0" sz="1000">
              <a:latin charset="0" pitchFamily="34" typeface="Arial"/>
              <a:cs charset="0" pitchFamily="34" typeface="Arial"/>
            </a:endParaRPr>
          </a:p>
          <a:p>
            <a:pPr algn="just" marL="12698" marR="5079">
              <a:lnSpc>
                <a:spcPct val="144300"/>
              </a:lnSpc>
            </a:pPr>
            <a:r>
              <a:rPr dirty="0" spc="-10" sz="2000">
                <a:latin charset="0" pitchFamily="34" typeface="Arial"/>
                <a:cs charset="0" pitchFamily="34" typeface="Arial"/>
              </a:rPr>
              <a:t>Foi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finalizado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consultório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odontológico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piscina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aquecida,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demos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início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 </a:t>
            </a:r>
            <a:r>
              <a:rPr dirty="0" sz="2000">
                <a:latin charset="0" pitchFamily="34" typeface="Arial"/>
                <a:cs charset="0" pitchFamily="34" typeface="Arial"/>
              </a:rPr>
              <a:t> ampliação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salas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para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AEE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continuidade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acabamento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do</a:t>
            </a:r>
            <a:r>
              <a:rPr dirty="0" sz="2000">
                <a:latin charset="0" pitchFamily="34" typeface="Arial"/>
                <a:cs charset="0" pitchFamily="34" typeface="Arial"/>
              </a:rPr>
              <a:t> setor</a:t>
            </a:r>
            <a:r>
              <a:rPr dirty="0" spc="33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fisioterapia.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332015" y="1800647"/>
            <a:ext cx="4343400" cy="26071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4974771" y="1805183"/>
            <a:ext cx="4181930" cy="25186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351972" y="4540251"/>
            <a:ext cx="4343400" cy="2780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4965700" y="4540251"/>
            <a:ext cx="4191001" cy="2780258"/>
          </a:xfrm>
          <a:prstGeom prst="rect">
            <a:avLst/>
          </a:prstGeom>
        </p:spPr>
      </p:pic>
      <p:pic>
        <p:nvPicPr>
          <p:cNvPr descr="C:\Users\user\OneDrive\Área de Trabalho\download.jpg" id="7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6701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702" y="2777301"/>
            <a:ext cx="8054197" cy="1333183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marL="12698" marR="5079">
              <a:lnSpc>
                <a:spcPct val="143300"/>
              </a:lnSpc>
              <a:spcBef>
                <a:spcPts val="100"/>
              </a:spcBef>
            </a:pPr>
            <a:r>
              <a:rPr altLang="pt-BR" dirty="0" lang="pt-BR" smtClean="0" sz="6000">
                <a:latin charset="0" pitchFamily="34" typeface="Arial Black"/>
                <a:cs typeface="Arial MT"/>
              </a:rPr>
              <a:t>OBRIGADO!</a:t>
            </a:r>
            <a:endParaRPr dirty="0" sz="6000">
              <a:latin charset="0" pitchFamily="34" typeface="Arial Black"/>
              <a:cs typeface="Arial MT"/>
            </a:endParaRPr>
          </a:p>
        </p:txBody>
      </p:sp>
      <p:pic>
        <p:nvPicPr>
          <p:cNvPr descr="C:\Users\user\OneDrive\Área de Trabalho\download.jpg" id="5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1099" y="2101850"/>
            <a:ext cx="3494096" cy="33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00" y="196850"/>
            <a:ext cx="9448800" cy="737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34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OneDrive\Área de Trabalho\download.jpg" id="205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2475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12057" y="654050"/>
            <a:ext cx="9982200" cy="5993305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ctr" marL="12698">
              <a:spcBef>
                <a:spcPts val="100"/>
              </a:spcBef>
            </a:pPr>
            <a:r>
              <a:rPr b="1" dirty="0" smtClean="0" spc="-10" sz="2200">
                <a:latin typeface="Arial"/>
                <a:cs typeface="Arial"/>
              </a:rPr>
              <a:t>APRESENTAÇÃO</a:t>
            </a:r>
            <a:endParaRPr dirty="0" smtClean="0"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dirty="0" smtClean="0" sz="220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dirty="0" smtClean="0" sz="2200">
              <a:latin typeface="Arial"/>
              <a:cs typeface="Arial"/>
            </a:endParaRPr>
          </a:p>
          <a:p>
            <a:pPr algn="just" marL="12698" marR="5079">
              <a:lnSpc>
                <a:spcPct val="143900"/>
              </a:lnSpc>
              <a:spcBef>
                <a:spcPts val="5"/>
              </a:spcBef>
            </a:pPr>
            <a:r>
              <a:rPr altLang="pt-BR" dirty="0" lang="pt-BR" smtClean="0" sz="2200">
                <a:latin typeface="Arial MT"/>
                <a:cs typeface="Arial MT"/>
              </a:rPr>
              <a:t>	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O</a:t>
            </a:r>
            <a:r>
              <a:rPr dirty="0" smtClean="0" spc="5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objetivo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do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Relatório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de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atividades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do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ano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2022</a:t>
            </a:r>
            <a:r>
              <a:rPr dirty="0" smtClean="0" spc="325" sz="22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é</a:t>
            </a:r>
            <a:r>
              <a:rPr dirty="0" smtClean="0" spc="32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apresentar</a:t>
            </a:r>
            <a:r>
              <a:rPr dirty="0" smtClean="0" spc="325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15" sz="2200" u="sng">
                <a:latin charset="0" pitchFamily="34" typeface="Arial"/>
                <a:cs charset="0" pitchFamily="34" typeface="Arial"/>
              </a:rPr>
              <a:t>como</a:t>
            </a:r>
            <a:r>
              <a:rPr dirty="0" smtClean="0" spc="304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200" u="sng">
                <a:latin charset="0" pitchFamily="34" typeface="Arial"/>
                <a:cs charset="0" pitchFamily="34" typeface="Arial"/>
              </a:rPr>
              <a:t>fo</a:t>
            </a:r>
            <a:r>
              <a:rPr altLang="pt-BR" dirty="0" err="1" lang="pt-BR" smtClean="0" sz="2200" u="sng">
                <a:latin charset="0" pitchFamily="34" typeface="Arial"/>
                <a:cs charset="0" pitchFamily="34" typeface="Arial"/>
              </a:rPr>
              <a:t>ram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5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executado</a:t>
            </a:r>
            <a:r>
              <a:rPr altLang="pt-BR" dirty="0" lang="pt-BR" smtClean="0" spc="-5" sz="2200" u="sng">
                <a:latin charset="0" pitchFamily="34" typeface="Arial"/>
                <a:cs charset="0" pitchFamily="34" typeface="Arial"/>
              </a:rPr>
              <a:t>s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os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serviços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, </a:t>
            </a:r>
            <a:r>
              <a:rPr dirty="0" err="1" smtClean="0" spc="-10" sz="2200" u="sng">
                <a:latin charset="0" pitchFamily="34" typeface="Arial"/>
                <a:cs charset="0" pitchFamily="34" typeface="Arial"/>
              </a:rPr>
              <a:t>programas</a:t>
            </a:r>
            <a:r>
              <a:rPr dirty="0" smtClean="0" spc="-10" sz="2200" u="sng">
                <a:latin charset="0" pitchFamily="34" typeface="Arial"/>
                <a:cs charset="0" pitchFamily="34" typeface="Arial"/>
              </a:rPr>
              <a:t>,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projetos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 e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benefícios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assistenciais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, de </a:t>
            </a:r>
            <a:r>
              <a:rPr dirty="0" smtClean="0" spc="-15" sz="2200" u="sng">
                <a:latin charset="0" pitchFamily="34" typeface="Arial"/>
                <a:cs charset="0" pitchFamily="34" typeface="Arial"/>
              </a:rPr>
              <a:t>forma </a:t>
            </a:r>
            <a:r>
              <a:rPr dirty="0" smtClean="0" spc="-1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200" u="sng">
                <a:latin charset="0" pitchFamily="34" typeface="Arial"/>
                <a:cs charset="0" pitchFamily="34" typeface="Arial"/>
              </a:rPr>
              <a:t>gratuita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,</a:t>
            </a:r>
            <a:r>
              <a:rPr dirty="0" smtClean="0" spc="5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10" sz="2200" u="sng">
                <a:latin charset="0" pitchFamily="34" typeface="Arial"/>
                <a:cs charset="0" pitchFamily="34" typeface="Arial"/>
              </a:rPr>
              <a:t>permanente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 e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continuada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a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10" sz="2200" u="sng">
                <a:latin charset="0" pitchFamily="34" typeface="Arial"/>
                <a:cs charset="0" pitchFamily="34" typeface="Arial"/>
              </a:rPr>
              <a:t>Pessoa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 com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200" u="sng">
                <a:latin charset="0" pitchFamily="34" typeface="Arial"/>
                <a:cs charset="0" pitchFamily="34" typeface="Arial"/>
              </a:rPr>
              <a:t>Deficiência</a:t>
            </a:r>
            <a:r>
              <a:rPr dirty="0" smtClean="0" spc="5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Intelectual</a:t>
            </a:r>
            <a:r>
              <a:rPr dirty="0" smtClean="0" spc="32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e/</a:t>
            </a:r>
            <a:r>
              <a:rPr dirty="0" err="1" smtClean="0" sz="2200" u="sng">
                <a:latin charset="0" pitchFamily="34" typeface="Arial"/>
                <a:cs charset="0" pitchFamily="34" typeface="Arial"/>
              </a:rPr>
              <a:t>ou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5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Múltipla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matriculada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na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Instituição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,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sem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200">
                <a:latin charset="0" pitchFamily="34" typeface="Arial"/>
                <a:cs charset="0" pitchFamily="34" typeface="Arial"/>
              </a:rPr>
              <a:t>qualquer</a:t>
            </a:r>
            <a:r>
              <a:rPr dirty="0" smtClean="0" spc="5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discriminação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,</a:t>
            </a:r>
            <a:r>
              <a:rPr dirty="0" smtClean="0" spc="320" sz="22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de</a:t>
            </a:r>
            <a:r>
              <a:rPr dirty="0" smtClean="0" spc="325" sz="22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10" sz="2200">
                <a:latin charset="0" pitchFamily="34" typeface="Arial"/>
                <a:cs charset="0" pitchFamily="34" typeface="Arial"/>
              </a:rPr>
              <a:t>forma 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planejada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,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diária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 e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sistemática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,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buscando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 a </a:t>
            </a:r>
            <a:r>
              <a:rPr dirty="0" err="1" smtClean="0" spc="-10" sz="2200" u="sng">
                <a:latin charset="0" pitchFamily="34" typeface="Arial"/>
                <a:cs charset="0" pitchFamily="34" typeface="Arial"/>
              </a:rPr>
              <a:t>promoção</a:t>
            </a:r>
            <a:r>
              <a:rPr dirty="0" smtClean="0" spc="-1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de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melhoria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da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qualidade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em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seu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200" u="sng">
                <a:latin charset="0" pitchFamily="34" typeface="Arial"/>
                <a:cs charset="0" pitchFamily="34" typeface="Arial"/>
              </a:rPr>
              <a:t>ciclo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de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vida</a:t>
            </a:r>
            <a:r>
              <a:rPr altLang="pt-BR" dirty="0" lang="pt-BR" smtClean="0" spc="-5" sz="2200" u="sng">
                <a:latin charset="0" pitchFamily="34" typeface="Arial"/>
                <a:cs charset="0" pitchFamily="34" typeface="Arial"/>
              </a:rPr>
              <a:t> e 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10" sz="2200" u="sng">
                <a:latin charset="0" pitchFamily="34" typeface="Arial"/>
                <a:cs charset="0" pitchFamily="34" typeface="Arial"/>
              </a:rPr>
              <a:t>busca</a:t>
            </a:r>
            <a:r>
              <a:rPr altLang="pt-BR" dirty="0" err="1" lang="pt-BR" smtClean="0" spc="-10" sz="2200" u="sng">
                <a:latin charset="0" pitchFamily="34" typeface="Arial"/>
                <a:cs charset="0" pitchFamily="34" typeface="Arial"/>
              </a:rPr>
              <a:t>ndo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200" u="sng">
                <a:latin charset="0" pitchFamily="34" typeface="Arial"/>
                <a:cs charset="0" pitchFamily="34" typeface="Arial"/>
              </a:rPr>
              <a:t>assegurar-lhes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o</a:t>
            </a:r>
            <a:r>
              <a:rPr dirty="0" smtClean="0" spc="5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pleno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exercício</a:t>
            </a:r>
            <a:r>
              <a:rPr dirty="0" smtClean="0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15" sz="2200" u="sng">
                <a:latin charset="0" pitchFamily="34" typeface="Arial"/>
                <a:cs charset="0" pitchFamily="34" typeface="Arial"/>
              </a:rPr>
              <a:t>de</a:t>
            </a:r>
            <a:r>
              <a:rPr dirty="0" smtClean="0" spc="5" sz="2200" u="sng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 u="sng">
                <a:latin charset="0" pitchFamily="34" typeface="Arial"/>
                <a:cs charset="0" pitchFamily="34" typeface="Arial"/>
              </a:rPr>
              <a:t>cidadania</a:t>
            </a:r>
            <a:r>
              <a:rPr dirty="0" smtClean="0" spc="-5" sz="2200" u="sng">
                <a:latin charset="0" pitchFamily="34" typeface="Arial"/>
                <a:cs charset="0" pitchFamily="34" typeface="Arial"/>
              </a:rPr>
              <a:t>.</a:t>
            </a:r>
            <a:endParaRPr dirty="0" smtClean="0" sz="2200" u="sng">
              <a:latin charset="0" pitchFamily="34" typeface="Arial"/>
              <a:cs charset="0" pitchFamily="34" typeface="Arial"/>
            </a:endParaRPr>
          </a:p>
          <a:p>
            <a:pPr algn="just" marL="12698" marR="6350">
              <a:lnSpc>
                <a:spcPct val="144300"/>
              </a:lnSpc>
              <a:spcBef>
                <a:spcPts val="655"/>
              </a:spcBef>
            </a:pPr>
            <a:r>
              <a:rPr altLang="pt-BR" dirty="0" lang="pt-BR" smtClean="0" spc="-5" sz="2200">
                <a:latin charset="0" pitchFamily="34" typeface="Arial"/>
                <a:cs charset="0" pitchFamily="34" typeface="Arial"/>
              </a:rPr>
              <a:t>	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As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atividades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 e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os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10" sz="2200">
                <a:latin charset="0" pitchFamily="34" typeface="Arial"/>
                <a:cs charset="0" pitchFamily="34" typeface="Arial"/>
              </a:rPr>
              <a:t>projetos</a:t>
            </a:r>
            <a:r>
              <a:rPr dirty="0" smtClean="0" spc="-10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realizados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200">
                <a:latin charset="0" pitchFamily="34" typeface="Arial"/>
                <a:cs charset="0" pitchFamily="34" typeface="Arial"/>
              </a:rPr>
              <a:t>são 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de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suma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200">
                <a:latin charset="0" pitchFamily="34" typeface="Arial"/>
                <a:cs charset="0" pitchFamily="34" typeface="Arial"/>
              </a:rPr>
              <a:t>importância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200">
                <a:latin charset="0" pitchFamily="34" typeface="Arial"/>
                <a:cs charset="0" pitchFamily="34" typeface="Arial"/>
              </a:rPr>
              <a:t>para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todos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os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usuários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200">
                <a:latin charset="0" pitchFamily="34" typeface="Arial"/>
                <a:cs charset="0" pitchFamily="34" typeface="Arial"/>
              </a:rPr>
              <a:t>atendidos nas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áreas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 da 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Educação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,</a:t>
            </a:r>
            <a:r>
              <a:rPr dirty="0" smtClean="0" spc="5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Saúde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,</a:t>
            </a:r>
            <a:r>
              <a:rPr dirty="0" smtClean="0" spc="5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Assistência</a:t>
            </a:r>
            <a:r>
              <a:rPr dirty="0" smtClean="0" spc="21" sz="22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10" sz="2200">
                <a:latin charset="0" pitchFamily="34" typeface="Arial"/>
                <a:cs charset="0" pitchFamily="34" typeface="Arial"/>
              </a:rPr>
              <a:t>Social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 e</a:t>
            </a:r>
            <a:r>
              <a:rPr dirty="0" smtClean="0" spc="10" sz="22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defesa</a:t>
            </a:r>
            <a:r>
              <a:rPr dirty="0" smtClean="0" spc="5" sz="22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z="2200">
                <a:latin charset="0" pitchFamily="34" typeface="Arial"/>
                <a:cs charset="0" pitchFamily="34" typeface="Arial"/>
              </a:rPr>
              <a:t>dos </a:t>
            </a:r>
            <a:r>
              <a:rPr dirty="0" err="1" smtClean="0" spc="-5" sz="2200">
                <a:latin charset="0" pitchFamily="34" typeface="Arial"/>
                <a:cs charset="0" pitchFamily="34" typeface="Arial"/>
              </a:rPr>
              <a:t>direitos</a:t>
            </a:r>
            <a:r>
              <a:rPr dirty="0" smtClean="0" spc="-5" sz="2200">
                <a:latin charset="0" pitchFamily="34" typeface="Arial"/>
                <a:cs charset="0" pitchFamily="34" typeface="Arial"/>
              </a:rPr>
              <a:t>.</a:t>
            </a:r>
            <a:endParaRPr dirty="0" sz="2200">
              <a:latin charset="0" pitchFamily="34" typeface="Arial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857498"/>
      </p:ext>
    </p:extLst>
  </p:cSld>
  <p:clrMapOvr>
    <a:masterClrMapping/>
  </p:clrMapOvr>
  <p:transition>
    <p:cut/>
  </p:transition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5100" y="127004"/>
            <a:ext cx="10210800" cy="6689009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marL="12698">
              <a:spcBef>
                <a:spcPts val="100"/>
              </a:spcBef>
            </a:pPr>
            <a:endParaRPr altLang="pt-BR" b="1" dirty="0" lang="pt-BR" smtClean="0" spc="-10" sz="1300">
              <a:latin typeface="Arial"/>
              <a:cs typeface="Arial"/>
            </a:endParaRPr>
          </a:p>
          <a:p>
            <a:pPr algn="ctr" marL="12698">
              <a:spcBef>
                <a:spcPts val="100"/>
              </a:spcBef>
            </a:pPr>
            <a:r>
              <a:rPr b="1" dirty="0" smtClean="0" spc="-10" sz="2100">
                <a:latin charset="0" pitchFamily="34" typeface="Arial"/>
                <a:cs charset="0" pitchFamily="34" typeface="Arial"/>
              </a:rPr>
              <a:t>PRESTAÇÃO </a:t>
            </a:r>
            <a:r>
              <a:rPr b="1" dirty="0" spc="-5" sz="2100">
                <a:latin charset="0" pitchFamily="34" typeface="Arial"/>
                <a:cs charset="0" pitchFamily="34" typeface="Arial"/>
              </a:rPr>
              <a:t>DE</a:t>
            </a:r>
            <a:r>
              <a:rPr b="1" dirty="0" spc="-15" sz="21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100">
                <a:latin charset="0" pitchFamily="34" typeface="Arial"/>
                <a:cs charset="0" pitchFamily="34" typeface="Arial"/>
              </a:rPr>
              <a:t>SERVIÇOS</a:t>
            </a:r>
            <a:endParaRPr dirty="0" sz="2100">
              <a:latin charset="0" pitchFamily="34" typeface="Arial"/>
              <a:cs charset="0" pitchFamily="34" typeface="Arial"/>
            </a:endParaRPr>
          </a:p>
          <a:p>
            <a:pPr>
              <a:spcBef>
                <a:spcPts val="40"/>
              </a:spcBef>
            </a:pPr>
            <a:endParaRPr dirty="0" sz="2100">
              <a:latin charset="0" pitchFamily="34" typeface="Arial"/>
              <a:cs charset="0" pitchFamily="34" typeface="Arial"/>
            </a:endParaRPr>
          </a:p>
          <a:p>
            <a:pPr algn="just" indent="-342900" marL="355598" marR="5715">
              <a:lnSpc>
                <a:spcPct val="150000"/>
              </a:lnSpc>
              <a:buFont charset="2" pitchFamily="2" typeface="Wingdings"/>
              <a:buChar char="Ø"/>
            </a:pPr>
            <a:r>
              <a:rPr altLang="pt-BR" b="1" dirty="0" lang="pt-BR" smtClean="0" spc="-5" sz="2100">
                <a:latin charset="0" pitchFamily="34" typeface="Arial"/>
                <a:cs charset="0" pitchFamily="34" typeface="Arial"/>
              </a:rPr>
              <a:t>EDUCAÇÃO</a:t>
            </a:r>
            <a:r>
              <a:rPr altLang="pt-BR" dirty="0" lang="pt-BR" smtClean="0" spc="-5" sz="2100">
                <a:latin charset="0" pitchFamily="34" typeface="Arial"/>
                <a:cs charset="0" pitchFamily="34" typeface="Arial"/>
              </a:rPr>
              <a:t> - </a:t>
            </a:r>
            <a:r>
              <a:rPr dirty="0" smtClean="0" sz="2100">
                <a:latin charset="0" pitchFamily="34" typeface="Arial"/>
                <a:cs charset="0" pitchFamily="34" typeface="Arial"/>
              </a:rPr>
              <a:t>O</a:t>
            </a:r>
            <a:r>
              <a:rPr dirty="0" smtClean="0" spc="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atendimento</a:t>
            </a:r>
            <a:r>
              <a:rPr dirty="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Educacional</a:t>
            </a:r>
            <a:r>
              <a:rPr dirty="0" sz="21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100">
                <a:latin charset="0" pitchFamily="34" typeface="Arial"/>
                <a:cs charset="0" pitchFamily="34" typeface="Arial"/>
              </a:rPr>
              <a:t>Especializado</a:t>
            </a:r>
            <a:r>
              <a:rPr dirty="0" sz="21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z="2100">
                <a:latin charset="0" pitchFamily="34" typeface="Arial"/>
                <a:cs charset="0" pitchFamily="34" typeface="Arial"/>
              </a:rPr>
              <a:t>(AEE) </a:t>
            </a:r>
            <a:r>
              <a:rPr dirty="0" err="1" smtClean="0" sz="2100">
                <a:latin charset="0" pitchFamily="34" typeface="Arial"/>
                <a:cs charset="0" pitchFamily="34" typeface="Arial"/>
              </a:rPr>
              <a:t>foi</a:t>
            </a:r>
            <a:r>
              <a:rPr dirty="0" smtClean="0" spc="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realizado</a:t>
            </a:r>
            <a:r>
              <a:rPr dirty="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aos</a:t>
            </a:r>
            <a:r>
              <a:rPr dirty="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alunos</a:t>
            </a:r>
            <a:r>
              <a:rPr dirty="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100">
                <a:latin charset="0" pitchFamily="34" typeface="Arial"/>
                <a:cs charset="0" pitchFamily="34" typeface="Arial"/>
              </a:rPr>
              <a:t>da</a:t>
            </a:r>
            <a:r>
              <a:rPr dirty="0" spc="300" sz="2100">
                <a:latin charset="0" pitchFamily="34" typeface="Arial"/>
                <a:cs charset="0" pitchFamily="34" typeface="Arial"/>
              </a:rPr>
              <a:t> </a:t>
            </a:r>
            <a:r>
              <a:rPr dirty="0" sz="2100">
                <a:latin charset="0" pitchFamily="34" typeface="Arial"/>
                <a:cs charset="0" pitchFamily="34" typeface="Arial"/>
              </a:rPr>
              <a:t>rede </a:t>
            </a:r>
            <a:r>
              <a:rPr dirty="0" spc="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Municipal</a:t>
            </a:r>
            <a:r>
              <a:rPr dirty="0" spc="86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e</a:t>
            </a:r>
            <a:r>
              <a:rPr dirty="0" spc="1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Estadual</a:t>
            </a:r>
            <a:r>
              <a:rPr dirty="0" spc="2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100">
                <a:latin charset="0" pitchFamily="34" typeface="Arial"/>
                <a:cs charset="0" pitchFamily="34" typeface="Arial"/>
              </a:rPr>
              <a:t>no</a:t>
            </a:r>
            <a:r>
              <a:rPr dirty="0" spc="1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contra</a:t>
            </a:r>
            <a:r>
              <a:rPr dirty="0" spc="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turno</a:t>
            </a:r>
            <a:r>
              <a:rPr dirty="0" spc="10" sz="2100">
                <a:latin charset="0" pitchFamily="34" typeface="Arial"/>
                <a:cs charset="0" pitchFamily="34" typeface="Arial"/>
              </a:rPr>
              <a:t> </a:t>
            </a:r>
            <a:r>
              <a:rPr dirty="0" sz="2100">
                <a:latin charset="0" pitchFamily="34" typeface="Arial"/>
                <a:cs charset="0" pitchFamily="34" typeface="Arial"/>
              </a:rPr>
              <a:t>das</a:t>
            </a:r>
            <a:r>
              <a:rPr dirty="0" spc="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escolas</a:t>
            </a:r>
            <a:r>
              <a:rPr dirty="0" spc="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do</a:t>
            </a:r>
            <a:r>
              <a:rPr dirty="0" spc="1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ensino</a:t>
            </a:r>
            <a:r>
              <a:rPr dirty="0" spc="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regular</a:t>
            </a:r>
            <a:r>
              <a:rPr dirty="0" spc="1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e</a:t>
            </a:r>
            <a:r>
              <a:rPr dirty="0" spc="10" sz="2100">
                <a:latin charset="0" pitchFamily="34" typeface="Arial"/>
                <a:cs charset="0" pitchFamily="34" typeface="Arial"/>
              </a:rPr>
              <a:t> </a:t>
            </a:r>
            <a:r>
              <a:rPr dirty="0" err="1" spc="5" sz="2100">
                <a:latin charset="0" pitchFamily="34" typeface="Arial"/>
                <a:cs charset="0" pitchFamily="34" typeface="Arial"/>
              </a:rPr>
              <a:t>os</a:t>
            </a:r>
            <a:r>
              <a:rPr dirty="0" spc="5" sz="21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10" sz="2100">
                <a:latin charset="0" pitchFamily="34" typeface="Arial"/>
                <a:cs charset="0" pitchFamily="34" typeface="Arial"/>
              </a:rPr>
              <a:t>Programas</a:t>
            </a:r>
            <a:r>
              <a:rPr altLang="pt-BR" dirty="0" lang="pt-BR" spc="-10" sz="21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100">
                <a:latin charset="0" pitchFamily="34" typeface="Arial"/>
                <a:cs charset="0" pitchFamily="34" typeface="Arial"/>
              </a:rPr>
              <a:t>Viajando</a:t>
            </a:r>
            <a:r>
              <a:rPr dirty="0" smtClean="0" sz="2100">
                <a:latin charset="0" pitchFamily="34" typeface="Arial"/>
                <a:cs charset="0" pitchFamily="34" typeface="Arial"/>
              </a:rPr>
              <a:t> </a:t>
            </a:r>
            <a:r>
              <a:rPr dirty="0" sz="2100">
                <a:latin charset="0" pitchFamily="34" typeface="Arial"/>
                <a:cs charset="0" pitchFamily="34" typeface="Arial"/>
              </a:rPr>
              <a:t>na</a:t>
            </a:r>
            <a:r>
              <a:rPr dirty="0" spc="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Leitura</a:t>
            </a:r>
            <a:r>
              <a:rPr dirty="0" spc="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e</a:t>
            </a:r>
            <a:r>
              <a:rPr dirty="0" spc="-1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Alfabetização</a:t>
            </a:r>
            <a:r>
              <a:rPr dirty="0" spc="-15" sz="2100">
                <a:latin charset="0" pitchFamily="34" typeface="Arial"/>
                <a:cs charset="0" pitchFamily="34" typeface="Arial"/>
              </a:rPr>
              <a:t> </a:t>
            </a:r>
            <a:r>
              <a:rPr dirty="0" sz="2100">
                <a:latin charset="0" pitchFamily="34" typeface="Arial"/>
                <a:cs charset="0" pitchFamily="34" typeface="Arial"/>
              </a:rPr>
              <a:t>de</a:t>
            </a:r>
            <a:r>
              <a:rPr dirty="0" spc="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100">
                <a:latin charset="0" pitchFamily="34" typeface="Arial"/>
                <a:cs charset="0" pitchFamily="34" typeface="Arial"/>
              </a:rPr>
              <a:t>Jovens</a:t>
            </a:r>
            <a:r>
              <a:rPr dirty="0" spc="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e</a:t>
            </a:r>
            <a:r>
              <a:rPr dirty="0" spc="1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Adultos</a:t>
            </a:r>
            <a:r>
              <a:rPr dirty="0" spc="50" sz="2100">
                <a:latin charset="0" pitchFamily="34" typeface="Arial"/>
                <a:cs charset="0" pitchFamily="34" typeface="Arial"/>
              </a:rPr>
              <a:t> </a:t>
            </a:r>
            <a:r>
              <a:rPr dirty="0" sz="2100">
                <a:latin charset="0" pitchFamily="34" typeface="Arial"/>
                <a:cs charset="0" pitchFamily="34" typeface="Arial"/>
              </a:rPr>
              <a:t>–</a:t>
            </a:r>
            <a:r>
              <a:rPr dirty="0" spc="5" sz="21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5" sz="2100">
                <a:latin charset="0" pitchFamily="34" typeface="Arial"/>
                <a:cs charset="0" pitchFamily="34" typeface="Arial"/>
              </a:rPr>
              <a:t>(</a:t>
            </a:r>
            <a:r>
              <a:rPr dirty="0" smtClean="0" spc="-5" sz="2100">
                <a:latin charset="0" pitchFamily="34" typeface="Arial"/>
                <a:cs charset="0" pitchFamily="34" typeface="Arial"/>
              </a:rPr>
              <a:t>AJA</a:t>
            </a:r>
            <a:r>
              <a:rPr altLang="pt-BR" dirty="0" lang="pt-BR" smtClean="0" spc="-5" sz="2100">
                <a:latin charset="0" pitchFamily="34" typeface="Arial"/>
                <a:cs charset="0" pitchFamily="34" typeface="Arial"/>
              </a:rPr>
              <a:t>)</a:t>
            </a:r>
            <a:r>
              <a:rPr dirty="0" smtClean="0" spc="-5" sz="2100">
                <a:latin charset="0" pitchFamily="34" typeface="Arial"/>
                <a:cs charset="0" pitchFamily="34" typeface="Arial"/>
              </a:rPr>
              <a:t>.</a:t>
            </a:r>
            <a:endParaRPr altLang="pt-BR" dirty="0" lang="pt-BR" smtClean="0" spc="-5" sz="2100">
              <a:latin charset="0" pitchFamily="34" typeface="Arial"/>
              <a:cs charset="0" pitchFamily="34" typeface="Arial"/>
            </a:endParaRPr>
          </a:p>
          <a:p>
            <a:pPr algn="just" indent="-342900" marL="355598" marR="5715">
              <a:buFont charset="2" pitchFamily="2" typeface="Wingdings"/>
              <a:buChar char="Ø"/>
            </a:pPr>
            <a:endParaRPr altLang="pt-BR" dirty="0" lang="pt-BR" smtClean="0" spc="-5" sz="800">
              <a:latin charset="0" pitchFamily="34" typeface="Arial"/>
              <a:cs charset="0" pitchFamily="34" typeface="Arial"/>
            </a:endParaRPr>
          </a:p>
          <a:p>
            <a:pPr algn="just" indent="-342900" marL="355598">
              <a:lnSpc>
                <a:spcPct val="150000"/>
              </a:lnSpc>
              <a:spcBef>
                <a:spcPts val="470"/>
              </a:spcBef>
              <a:buFont charset="2" pitchFamily="2" typeface="Wingdings"/>
              <a:buChar char="Ø"/>
            </a:pPr>
            <a:r>
              <a:rPr altLang="pt-BR" b="1" dirty="0" lang="pt-BR" smtClean="0" spc="-5" sz="2100">
                <a:latin charset="0" pitchFamily="34" typeface="Arial"/>
                <a:cs charset="0" pitchFamily="34" typeface="Arial"/>
              </a:rPr>
              <a:t>SAÚDE</a:t>
            </a:r>
            <a:r>
              <a:rPr altLang="pt-BR" dirty="0" lang="pt-BR" smtClean="0" spc="-5" sz="2100">
                <a:latin charset="0" pitchFamily="34" typeface="Arial"/>
                <a:cs charset="0" pitchFamily="34" typeface="Arial"/>
              </a:rPr>
              <a:t> – Atendimentos de </a:t>
            </a:r>
            <a:r>
              <a:rPr dirty="0" err="1" smtClean="0" spc="-5" sz="2100">
                <a:latin charset="0" pitchFamily="34" typeface="Arial"/>
                <a:cs charset="0" pitchFamily="34" typeface="Arial"/>
              </a:rPr>
              <a:t>Fisioterapia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,</a:t>
            </a:r>
            <a:r>
              <a:rPr dirty="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Fonoaudiologia, </a:t>
            </a:r>
            <a:r>
              <a:rPr dirty="0" sz="2100">
                <a:latin charset="0" pitchFamily="34" typeface="Arial"/>
                <a:cs charset="0" pitchFamily="34" typeface="Arial"/>
              </a:rPr>
              <a:t> Psicologia,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Odontologia, Serviço Social, Nutrição, Estimulação Precoce e </a:t>
            </a:r>
            <a:r>
              <a:rPr dirty="0" spc="-10" sz="2100">
                <a:latin charset="0" pitchFamily="34" typeface="Arial"/>
                <a:cs charset="0" pitchFamily="34" typeface="Arial"/>
              </a:rPr>
              <a:t>Projeto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 </a:t>
            </a:r>
            <a:r>
              <a:rPr dirty="0" sz="2100">
                <a:latin charset="0" pitchFamily="34" typeface="Arial"/>
                <a:cs charset="0" pitchFamily="34" typeface="Arial"/>
              </a:rPr>
              <a:t>Corpo</a:t>
            </a:r>
            <a:r>
              <a:rPr dirty="0" spc="174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e</a:t>
            </a:r>
            <a:r>
              <a:rPr dirty="0" spc="204" sz="2100">
                <a:latin charset="0" pitchFamily="34" typeface="Arial"/>
                <a:cs charset="0" pitchFamily="34" typeface="Arial"/>
              </a:rPr>
              <a:t> </a:t>
            </a:r>
            <a:r>
              <a:rPr dirty="0" sz="2100">
                <a:latin charset="0" pitchFamily="34" typeface="Arial"/>
                <a:cs charset="0" pitchFamily="34" typeface="Arial"/>
              </a:rPr>
              <a:t>Mente,</a:t>
            </a:r>
            <a:r>
              <a:rPr dirty="0" spc="174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além</a:t>
            </a:r>
            <a:r>
              <a:rPr dirty="0" spc="16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de</a:t>
            </a:r>
            <a:r>
              <a:rPr dirty="0" spc="20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100">
                <a:latin charset="0" pitchFamily="34" typeface="Arial"/>
                <a:cs charset="0" pitchFamily="34" typeface="Arial"/>
              </a:rPr>
              <a:t>encaminhamentos</a:t>
            </a:r>
            <a:r>
              <a:rPr dirty="0" spc="204" sz="2100">
                <a:latin charset="0" pitchFamily="34" typeface="Arial"/>
                <a:cs charset="0" pitchFamily="34" typeface="Arial"/>
              </a:rPr>
              <a:t> </a:t>
            </a:r>
            <a:r>
              <a:rPr dirty="0" sz="2100">
                <a:latin charset="0" pitchFamily="34" typeface="Arial"/>
                <a:cs charset="0" pitchFamily="34" typeface="Arial"/>
              </a:rPr>
              <a:t>para</a:t>
            </a:r>
            <a:r>
              <a:rPr dirty="0" spc="18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demais</a:t>
            </a:r>
            <a:r>
              <a:rPr dirty="0" spc="200" sz="21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100">
                <a:latin charset="0" pitchFamily="34" typeface="Arial"/>
                <a:cs charset="0" pitchFamily="34" typeface="Arial"/>
              </a:rPr>
              <a:t>especialidades</a:t>
            </a:r>
            <a:r>
              <a:rPr dirty="0" spc="180" sz="21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100">
                <a:latin charset="0" pitchFamily="34" typeface="Arial"/>
                <a:cs charset="0" pitchFamily="34" typeface="Arial"/>
              </a:rPr>
              <a:t>médicas</a:t>
            </a:r>
            <a:r>
              <a:rPr altLang="pt-BR" dirty="0" lang="pt-BR" smtClean="0" spc="-5" sz="2100">
                <a:latin charset="0" pitchFamily="34" typeface="Arial"/>
                <a:cs charset="0" pitchFamily="34" typeface="Arial"/>
              </a:rPr>
              <a:t>.</a:t>
            </a:r>
          </a:p>
          <a:p>
            <a:pPr algn="just" indent="-342900" marL="355598">
              <a:spcBef>
                <a:spcPts val="470"/>
              </a:spcBef>
              <a:buFont charset="2" pitchFamily="2" typeface="Wingdings"/>
              <a:buChar char="Ø"/>
            </a:pPr>
            <a:endParaRPr altLang="pt-BR" dirty="0" lang="pt-BR" smtClean="0" spc="-5" sz="1100">
              <a:latin charset="0" pitchFamily="34" typeface="Arial"/>
              <a:cs charset="0" pitchFamily="34" typeface="Arial"/>
            </a:endParaRPr>
          </a:p>
          <a:p>
            <a:pPr algn="just" indent="-342900" marL="355598">
              <a:lnSpc>
                <a:spcPct val="150000"/>
              </a:lnSpc>
              <a:spcBef>
                <a:spcPts val="470"/>
              </a:spcBef>
              <a:buFont charset="2" pitchFamily="2" typeface="Wingdings"/>
              <a:buChar char="Ø"/>
            </a:pPr>
            <a:r>
              <a:rPr altLang="pt-BR" b="1" dirty="0" lang="pt-BR" smtClean="0" spc="-5" sz="2100">
                <a:latin charset="0" pitchFamily="34" typeface="Arial"/>
                <a:cs charset="0" pitchFamily="34" typeface="Arial"/>
              </a:rPr>
              <a:t>ASSISTÊNCIA SOCIAL </a:t>
            </a:r>
            <a:r>
              <a:rPr altLang="pt-BR" dirty="0" lang="pt-BR" smtClean="0" spc="-5" sz="2100">
                <a:latin charset="0" pitchFamily="34" typeface="Arial"/>
                <a:cs charset="0" pitchFamily="34" typeface="Arial"/>
              </a:rPr>
              <a:t>– Ações </a:t>
            </a:r>
            <a:r>
              <a:rPr dirty="0" err="1" smtClean="0" spc="-5" sz="2100">
                <a:latin charset="0" pitchFamily="34" typeface="Arial"/>
                <a:cs charset="0" pitchFamily="34" typeface="Arial"/>
              </a:rPr>
              <a:t>sócio-educativas</a:t>
            </a:r>
            <a:r>
              <a:rPr dirty="0" smtClean="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de </a:t>
            </a:r>
            <a:r>
              <a:rPr dirty="0" err="1" smtClean="0" spc="-5" sz="2100">
                <a:latin charset="0" pitchFamily="34" typeface="Arial"/>
                <a:cs charset="0" pitchFamily="34" typeface="Arial"/>
              </a:rPr>
              <a:t>promoção</a:t>
            </a:r>
            <a:r>
              <a:rPr dirty="0" smtClean="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ao</a:t>
            </a:r>
            <a:r>
              <a:rPr dirty="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desenvolvimento</a:t>
            </a:r>
            <a:r>
              <a:rPr dirty="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do</a:t>
            </a:r>
            <a:r>
              <a:rPr dirty="0" sz="2100">
                <a:latin charset="0" pitchFamily="34" typeface="Arial"/>
                <a:cs charset="0" pitchFamily="34" typeface="Arial"/>
              </a:rPr>
              <a:t> convívio familiar,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grupal</a:t>
            </a:r>
            <a:r>
              <a:rPr dirty="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e</a:t>
            </a:r>
            <a:r>
              <a:rPr dirty="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social,</a:t>
            </a:r>
            <a:r>
              <a:rPr dirty="0" spc="32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contribuindo </a:t>
            </a:r>
            <a:r>
              <a:rPr dirty="0" spc="-320" sz="2100">
                <a:latin charset="0" pitchFamily="34" typeface="Arial"/>
                <a:cs charset="0" pitchFamily="34" typeface="Arial"/>
              </a:rPr>
              <a:t> </a:t>
            </a:r>
            <a:r>
              <a:rPr dirty="0" sz="2100">
                <a:latin charset="0" pitchFamily="34" typeface="Arial"/>
                <a:cs charset="0" pitchFamily="34" typeface="Arial"/>
              </a:rPr>
              <a:t>para</a:t>
            </a:r>
            <a:r>
              <a:rPr dirty="0" spc="-109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autonomia</a:t>
            </a:r>
            <a:r>
              <a:rPr dirty="0" spc="22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e</a:t>
            </a:r>
            <a:r>
              <a:rPr dirty="0" spc="22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desenvolvimento</a:t>
            </a:r>
            <a:r>
              <a:rPr dirty="0" spc="229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de</a:t>
            </a:r>
            <a:r>
              <a:rPr dirty="0" spc="195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habilidades,</a:t>
            </a:r>
            <a:r>
              <a:rPr dirty="0" spc="20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potencialidades</a:t>
            </a:r>
            <a:r>
              <a:rPr dirty="0" spc="20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e</a:t>
            </a:r>
            <a:r>
              <a:rPr dirty="0" spc="225" sz="21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100">
                <a:latin charset="0" pitchFamily="34" typeface="Arial"/>
                <a:cs charset="0" pitchFamily="34" typeface="Arial"/>
              </a:rPr>
              <a:t>garantia</a:t>
            </a:r>
            <a:r>
              <a:rPr dirty="0" spc="200" sz="21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100">
                <a:latin charset="0" pitchFamily="34" typeface="Arial"/>
                <a:cs charset="0" pitchFamily="34" typeface="Arial"/>
              </a:rPr>
              <a:t>de</a:t>
            </a:r>
            <a:r>
              <a:rPr altLang="pt-BR" dirty="0" lang="pt-BR" smtClean="0" spc="-5" sz="21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100">
                <a:latin charset="0" pitchFamily="34" typeface="Arial"/>
                <a:cs charset="0" pitchFamily="34" typeface="Arial"/>
              </a:rPr>
              <a:t>direitos</a:t>
            </a:r>
            <a:r>
              <a:rPr dirty="0" smtClean="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da</a:t>
            </a:r>
            <a:r>
              <a:rPr dirty="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100">
                <a:latin charset="0" pitchFamily="34" typeface="Arial"/>
                <a:cs charset="0" pitchFamily="34" typeface="Arial"/>
              </a:rPr>
              <a:t>Pessoa</a:t>
            </a:r>
            <a:r>
              <a:rPr dirty="0" sz="21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00">
                <a:latin charset="0" pitchFamily="34" typeface="Arial"/>
                <a:cs charset="0" pitchFamily="34" typeface="Arial"/>
              </a:rPr>
              <a:t>com</a:t>
            </a:r>
            <a:r>
              <a:rPr dirty="0" spc="-44" sz="2100">
                <a:latin charset="0" pitchFamily="34" typeface="Arial"/>
                <a:cs charset="0" pitchFamily="34" typeface="Arial"/>
              </a:rPr>
              <a:t> </a:t>
            </a:r>
            <a:r>
              <a:rPr dirty="0" sz="2100">
                <a:latin charset="0" pitchFamily="34" typeface="Arial"/>
                <a:cs charset="0" pitchFamily="34" typeface="Arial"/>
              </a:rPr>
              <a:t>Deficiência.</a:t>
            </a:r>
          </a:p>
        </p:txBody>
      </p:sp>
      <p:pic>
        <p:nvPicPr>
          <p:cNvPr descr="C:\Users\user\OneDrive\Área de Trabalho\download.jpg" id="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901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29959"/>
      </p:ext>
    </p:extLst>
  </p:cSld>
  <p:clrMapOvr>
    <a:masterClrMapping/>
  </p:clrMapOvr>
  <p:transition>
    <p:cut/>
  </p:transition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16" y="21569"/>
            <a:ext cx="10317020" cy="3079046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b="1" dirty="0" spc="-10" sz="2000">
                <a:latin charset="0" pitchFamily="34" typeface="Arial"/>
                <a:cs charset="0" pitchFamily="34" typeface="Arial"/>
              </a:rPr>
              <a:t>EDUCAÇÃO</a:t>
            </a:r>
            <a:endParaRPr dirty="0" sz="2000">
              <a:latin charset="0" pitchFamily="34" typeface="Arial"/>
              <a:cs charset="0" pitchFamily="34" typeface="Arial"/>
            </a:endParaRPr>
          </a:p>
          <a:p>
            <a:pPr algn="just" indent="-342900" marL="355598">
              <a:lnSpc>
                <a:spcPct val="150000"/>
              </a:lnSpc>
              <a:spcBef>
                <a:spcPts val="5"/>
              </a:spcBef>
              <a:buFont charset="0" pitchFamily="34" typeface="Arial"/>
              <a:buChar char="•"/>
            </a:pPr>
            <a:r>
              <a:rPr b="1" dirty="0" smtClean="0" spc="-5" sz="1950">
                <a:latin charset="0" pitchFamily="34" typeface="Arial"/>
                <a:cs charset="0" pitchFamily="34" typeface="Arial"/>
              </a:rPr>
              <a:t>ATENDIMENTO</a:t>
            </a:r>
            <a:r>
              <a:rPr b="1" dirty="0" smtClean="0" spc="15" sz="1950">
                <a:latin charset="0" pitchFamily="34" typeface="Arial"/>
                <a:cs charset="0" pitchFamily="34" typeface="Arial"/>
              </a:rPr>
              <a:t> </a:t>
            </a:r>
            <a:r>
              <a:rPr b="1" dirty="0" spc="-10" sz="1950">
                <a:latin charset="0" pitchFamily="34" typeface="Arial"/>
                <a:cs charset="0" pitchFamily="34" typeface="Arial"/>
              </a:rPr>
              <a:t>EDUCACIONAL</a:t>
            </a:r>
            <a:r>
              <a:rPr b="1" dirty="0" spc="25" sz="1950">
                <a:latin charset="0" pitchFamily="34" typeface="Arial"/>
                <a:cs charset="0" pitchFamily="34" typeface="Arial"/>
              </a:rPr>
              <a:t> </a:t>
            </a:r>
            <a:r>
              <a:rPr b="1" dirty="0" smtClean="0" spc="-5" sz="1950">
                <a:latin charset="0" pitchFamily="34" typeface="Arial"/>
                <a:cs charset="0" pitchFamily="34" typeface="Arial"/>
              </a:rPr>
              <a:t>ESPECIALIZADO</a:t>
            </a:r>
            <a:r>
              <a:rPr altLang="pt-BR" b="1" dirty="0" lang="pt-BR" smtClean="0" spc="-5" sz="1950">
                <a:latin charset="0" pitchFamily="34" typeface="Arial"/>
                <a:cs charset="0" pitchFamily="34" typeface="Arial"/>
              </a:rPr>
              <a:t>  </a:t>
            </a:r>
            <a:r>
              <a:rPr b="1" dirty="0" smtClean="0" spc="-5" sz="1950">
                <a:latin charset="0" pitchFamily="34" typeface="Arial"/>
                <a:cs charset="0" pitchFamily="34" typeface="Arial"/>
              </a:rPr>
              <a:t>-</a:t>
            </a:r>
            <a:r>
              <a:rPr b="1" dirty="0" smtClean="0" spc="30" sz="1950">
                <a:latin charset="0" pitchFamily="34" typeface="Arial"/>
                <a:cs charset="0" pitchFamily="34" typeface="Arial"/>
              </a:rPr>
              <a:t> </a:t>
            </a:r>
            <a:r>
              <a:rPr altLang="pt-BR" b="1" dirty="0" lang="pt-BR" smtClean="0" spc="30" sz="1950">
                <a:latin charset="0" pitchFamily="34" typeface="Arial"/>
                <a:cs charset="0" pitchFamily="34" typeface="Arial"/>
              </a:rPr>
              <a:t> </a:t>
            </a:r>
            <a:r>
              <a:rPr b="1" dirty="0" smtClean="0" spc="-10" sz="1950">
                <a:latin charset="0" pitchFamily="34" typeface="Arial"/>
                <a:cs charset="0" pitchFamily="34" typeface="Arial"/>
              </a:rPr>
              <a:t>AEE</a:t>
            </a:r>
            <a:endParaRPr dirty="0" sz="1950">
              <a:latin charset="0" pitchFamily="34" typeface="Arial"/>
              <a:cs charset="0" pitchFamily="34" typeface="Arial"/>
            </a:endParaRPr>
          </a:p>
          <a:p>
            <a:pPr algn="just">
              <a:lnSpc>
                <a:spcPts val="2800"/>
              </a:lnSpc>
              <a:spcBef>
                <a:spcPts val="15"/>
              </a:spcBef>
            </a:pP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O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Atendimento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Educacional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Especializado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promoveu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o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desenvolvimento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das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capacidades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competências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dentro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dos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eixos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estruturantes da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BNCC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. Essas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atividades</a:t>
            </a:r>
            <a:r>
              <a:rPr dirty="0" smtClean="0" spc="5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possibilitam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aos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educandos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ampliação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de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conhecimentos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, desenvolvendo habilidades como </a:t>
            </a:r>
            <a:r>
              <a:rPr dirty="0" err="1" smtClean="0" spc="-10" sz="2000">
                <a:latin charset="0" pitchFamily="34" typeface="Arial"/>
                <a:cs charset="0" pitchFamily="34" typeface="Arial"/>
              </a:rPr>
              <a:t>autonomia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,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formas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 linguagem,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concentração,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atenção,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memória,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organização,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análise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síntese,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classificação, 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comparação,</a:t>
            </a:r>
            <a:r>
              <a:rPr dirty="0" sz="2000">
                <a:latin charset="0" pitchFamily="34" typeface="Arial"/>
                <a:cs charset="0" pitchFamily="34" typeface="Arial"/>
              </a:rPr>
              <a:t> orientação</a:t>
            </a:r>
            <a:r>
              <a:rPr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espacial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temporal,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resolução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de</a:t>
            </a:r>
            <a:r>
              <a:rPr dirty="0" spc="32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problemas</a:t>
            </a:r>
            <a:r>
              <a:rPr dirty="0" spc="325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da </a:t>
            </a:r>
            <a:r>
              <a:rPr dirty="0" err="1" spc="-5" sz="2000">
                <a:latin charset="0" pitchFamily="34" typeface="Arial"/>
                <a:cs charset="0" pitchFamily="34" typeface="Arial"/>
              </a:rPr>
              <a:t>vida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diária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68414" y="3092450"/>
            <a:ext cx="3120885" cy="21232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6770914" y="5347134"/>
            <a:ext cx="2428651" cy="21002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6956651" y="3092450"/>
            <a:ext cx="3528787" cy="21232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168415" y="5378451"/>
            <a:ext cx="3120886" cy="2037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3517900" y="5378451"/>
            <a:ext cx="3048000" cy="20375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3517900" y="3092450"/>
            <a:ext cx="3276600" cy="2123216"/>
          </a:xfrm>
          <a:prstGeom prst="rect">
            <a:avLst/>
          </a:prstGeom>
        </p:spPr>
      </p:pic>
      <p:pic>
        <p:nvPicPr>
          <p:cNvPr descr="C:\Users\user\OneDrive\Área de Trabalho\download.jpg" id="9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0193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681" y="196851"/>
            <a:ext cx="10245757" cy="2736645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spcBef>
                <a:spcPts val="100"/>
              </a:spcBef>
              <a:buFont charset="0" pitchFamily="34" typeface="Arial"/>
              <a:buChar char="•"/>
            </a:pPr>
            <a:r>
              <a:rPr b="1" dirty="0" sz="2100">
                <a:latin charset="0" pitchFamily="34" typeface="Arial"/>
                <a:cs charset="0" pitchFamily="34" typeface="Arial"/>
              </a:rPr>
              <a:t>PROJETO</a:t>
            </a:r>
            <a:r>
              <a:rPr b="1" dirty="0" spc="-10" sz="2100">
                <a:latin charset="0" pitchFamily="34" typeface="Arial"/>
                <a:cs charset="0" pitchFamily="34" typeface="Arial"/>
              </a:rPr>
              <a:t> </a:t>
            </a:r>
            <a:r>
              <a:rPr b="1" dirty="0" spc="-15" sz="2100">
                <a:latin charset="0" pitchFamily="34" typeface="Arial"/>
                <a:cs charset="0" pitchFamily="34" typeface="Arial"/>
              </a:rPr>
              <a:t>VIAJANDO</a:t>
            </a:r>
            <a:r>
              <a:rPr b="1" dirty="0" spc="40" sz="21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100">
                <a:latin charset="0" pitchFamily="34" typeface="Arial"/>
                <a:cs charset="0" pitchFamily="34" typeface="Arial"/>
              </a:rPr>
              <a:t>NA</a:t>
            </a:r>
            <a:r>
              <a:rPr b="1" dirty="0" spc="-10" sz="21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100">
                <a:latin charset="0" pitchFamily="34" typeface="Arial"/>
                <a:cs charset="0" pitchFamily="34" typeface="Arial"/>
              </a:rPr>
              <a:t>LEITURA</a:t>
            </a:r>
            <a:endParaRPr dirty="0" sz="2100">
              <a:latin charset="0" pitchFamily="34" typeface="Arial"/>
              <a:cs charset="0" pitchFamily="34" typeface="Arial"/>
            </a:endParaRPr>
          </a:p>
          <a:p>
            <a:pPr>
              <a:spcBef>
                <a:spcPts val="35"/>
              </a:spcBef>
            </a:pPr>
            <a:endParaRPr dirty="0" sz="1100">
              <a:latin charset="0" pitchFamily="34" typeface="Arial"/>
              <a:cs charset="0" pitchFamily="34" typeface="Arial"/>
            </a:endParaRPr>
          </a:p>
          <a:p>
            <a:pPr algn="just" marL="12698" marR="5079">
              <a:lnSpc>
                <a:spcPts val="2900"/>
              </a:lnSpc>
            </a:pPr>
            <a:r>
              <a:rPr dirty="0" spc="-5" sz="2150">
                <a:latin charset="0" pitchFamily="34" typeface="Arial"/>
                <a:cs charset="0" pitchFamily="34" typeface="Arial"/>
              </a:rPr>
              <a:t>As </a:t>
            </a:r>
            <a:r>
              <a:rPr dirty="0" err="1" sz="2150">
                <a:latin charset="0" pitchFamily="34" typeface="Arial"/>
                <a:cs charset="0" pitchFamily="34" typeface="Arial"/>
              </a:rPr>
              <a:t>atividades</a:t>
            </a:r>
            <a:r>
              <a:rPr dirty="0" sz="215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150">
                <a:latin charset="0" pitchFamily="34" typeface="Arial"/>
                <a:cs charset="0" pitchFamily="34" typeface="Arial"/>
              </a:rPr>
              <a:t>atuam no conhecimento da</a:t>
            </a:r>
            <a:r>
              <a:rPr dirty="0" smtClean="0" sz="2150">
                <a:latin charset="0" pitchFamily="34" typeface="Arial"/>
                <a:cs charset="0" pitchFamily="34" typeface="Arial"/>
              </a:rPr>
              <a:t> </a:t>
            </a:r>
            <a:r>
              <a:rPr dirty="0" sz="2150">
                <a:latin charset="0" pitchFamily="34" typeface="Arial"/>
                <a:cs charset="0" pitchFamily="34" typeface="Arial"/>
              </a:rPr>
              <a:t>leitura,</a:t>
            </a:r>
            <a:r>
              <a:rPr dirty="0" spc="5" sz="215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formação</a:t>
            </a:r>
            <a:r>
              <a:rPr dirty="0" sz="215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de</a:t>
            </a:r>
            <a:r>
              <a:rPr dirty="0" sz="215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palavras, </a:t>
            </a:r>
            <a:r>
              <a:rPr dirty="0" err="1" smtClean="0" spc="-5" sz="2150">
                <a:latin charset="0" pitchFamily="34" typeface="Arial"/>
                <a:cs charset="0" pitchFamily="34" typeface="Arial"/>
              </a:rPr>
              <a:t>desenvolvimento</a:t>
            </a:r>
            <a:r>
              <a:rPr dirty="0" smtClean="0" spc="-5" sz="215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da </a:t>
            </a:r>
            <a:r>
              <a:rPr dirty="0" err="1" smtClean="0" spc="-5" sz="2150">
                <a:latin charset="0" pitchFamily="34" typeface="Arial"/>
                <a:cs charset="0" pitchFamily="34" typeface="Arial"/>
              </a:rPr>
              <a:t>escrita</a:t>
            </a:r>
            <a:r>
              <a:rPr dirty="0" smtClean="0" sz="2150">
                <a:latin charset="0" pitchFamily="34" typeface="Arial"/>
                <a:cs charset="0" pitchFamily="34" typeface="Arial"/>
              </a:rPr>
              <a:t>, </a:t>
            </a:r>
            <a:r>
              <a:rPr dirty="0" sz="2150">
                <a:latin charset="0" pitchFamily="34" typeface="Arial"/>
                <a:cs charset="0" pitchFamily="34" typeface="Arial"/>
              </a:rPr>
              <a:t>leitura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de </a:t>
            </a:r>
            <a:r>
              <a:rPr dirty="0" err="1" smtClean="0" spc="5" sz="2150">
                <a:latin charset="0" pitchFamily="34" typeface="Arial"/>
                <a:cs charset="0" pitchFamily="34" typeface="Arial"/>
              </a:rPr>
              <a:t>palavras</a:t>
            </a:r>
            <a:r>
              <a:rPr altLang="pt-BR" dirty="0" lang="pt-BR" smtClean="0" spc="5" sz="2150">
                <a:latin charset="0" pitchFamily="34" typeface="Arial"/>
                <a:cs charset="0" pitchFamily="34" typeface="Arial"/>
              </a:rPr>
              <a:t>,</a:t>
            </a:r>
            <a:r>
              <a:rPr dirty="0" smtClean="0" sz="215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textos</a:t>
            </a:r>
            <a:r>
              <a:rPr dirty="0" sz="215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e</a:t>
            </a:r>
            <a:r>
              <a:rPr dirty="0" sz="215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150">
                <a:latin charset="0" pitchFamily="34" typeface="Arial"/>
                <a:cs charset="0" pitchFamily="34" typeface="Arial"/>
              </a:rPr>
              <a:t>interpretação</a:t>
            </a:r>
            <a:r>
              <a:rPr altLang="pt-BR" dirty="0" lang="pt-BR" smtClean="0" spc="-5" sz="2150">
                <a:latin charset="0" pitchFamily="34" typeface="Arial"/>
                <a:cs charset="0" pitchFamily="34" typeface="Arial"/>
              </a:rPr>
              <a:t>, desenvolvendo </a:t>
            </a:r>
            <a:r>
              <a:rPr dirty="0" err="1" smtClean="0" spc="-5" sz="2150">
                <a:latin charset="0" pitchFamily="34" typeface="Arial"/>
                <a:cs charset="0" pitchFamily="34" typeface="Arial"/>
              </a:rPr>
              <a:t>suas</a:t>
            </a:r>
            <a:r>
              <a:rPr dirty="0" smtClean="0" spc="-5" sz="215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150">
                <a:latin charset="0" pitchFamily="34" typeface="Arial"/>
                <a:cs charset="0" pitchFamily="34" typeface="Arial"/>
              </a:rPr>
              <a:t>habilidade</a:t>
            </a:r>
            <a:r>
              <a:rPr altLang="pt-BR" dirty="0" lang="pt-BR" smtClean="0" spc="-5" sz="2150">
                <a:latin charset="0" pitchFamily="34" typeface="Arial"/>
                <a:cs charset="0" pitchFamily="34" typeface="Arial"/>
              </a:rPr>
              <a:t> de</a:t>
            </a:r>
            <a:r>
              <a:rPr dirty="0" smtClean="0" spc="-5" sz="215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150">
                <a:latin charset="0" pitchFamily="34" typeface="Arial"/>
                <a:cs charset="0" pitchFamily="34" typeface="Arial"/>
              </a:rPr>
              <a:t>aprendizagem</a:t>
            </a:r>
            <a:r>
              <a:rPr dirty="0" smtClean="0" spc="-5" sz="2150">
                <a:latin charset="0" pitchFamily="34" typeface="Arial"/>
                <a:cs charset="0" pitchFamily="34" typeface="Arial"/>
              </a:rPr>
              <a:t>,</a:t>
            </a:r>
            <a:r>
              <a:rPr altLang="pt-BR" dirty="0" lang="pt-BR" smtClean="0" spc="-5" sz="215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150">
                <a:latin charset="0" pitchFamily="34" typeface="Arial"/>
                <a:cs charset="0" pitchFamily="34" typeface="Arial"/>
              </a:rPr>
              <a:t>interação</a:t>
            </a:r>
            <a:r>
              <a:rPr altLang="pt-BR" dirty="0" lang="pt-BR" smtClean="0" sz="2150">
                <a:latin charset="0" pitchFamily="34" typeface="Arial"/>
                <a:cs charset="0" pitchFamily="34" typeface="Arial"/>
              </a:rPr>
              <a:t>, </a:t>
            </a:r>
            <a:r>
              <a:rPr dirty="0" err="1" smtClean="0" spc="-5" sz="2150">
                <a:latin charset="0" pitchFamily="34" typeface="Arial"/>
                <a:cs charset="0" pitchFamily="34" typeface="Arial"/>
              </a:rPr>
              <a:t>autonomia</a:t>
            </a:r>
            <a:r>
              <a:rPr dirty="0" smtClean="0" spc="-5" sz="2150">
                <a:latin charset="0" pitchFamily="34" typeface="Arial"/>
                <a:cs charset="0" pitchFamily="34" typeface="Arial"/>
              </a:rPr>
              <a:t>,</a:t>
            </a:r>
            <a:r>
              <a:rPr dirty="0" smtClean="0" spc="-320" sz="215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150">
                <a:latin charset="0" pitchFamily="34" typeface="Arial"/>
                <a:cs charset="0" pitchFamily="34" typeface="Arial"/>
              </a:rPr>
              <a:t>e </a:t>
            </a:r>
            <a:r>
              <a:rPr dirty="0" err="1" smtClean="0" spc="-5" sz="2150">
                <a:latin charset="0" pitchFamily="34" typeface="Arial"/>
                <a:cs charset="0" pitchFamily="34" typeface="Arial"/>
              </a:rPr>
              <a:t>integração</a:t>
            </a:r>
            <a:r>
              <a:rPr dirty="0" smtClean="0" sz="2150">
                <a:latin charset="0" pitchFamily="34" typeface="Arial"/>
                <a:cs charset="0" pitchFamily="34" typeface="Arial"/>
              </a:rPr>
              <a:t> </a:t>
            </a:r>
            <a:r>
              <a:rPr dirty="0" sz="2150">
                <a:latin charset="0" pitchFamily="34" typeface="Arial"/>
                <a:cs charset="0" pitchFamily="34" typeface="Arial"/>
              </a:rPr>
              <a:t>na </a:t>
            </a:r>
            <a:r>
              <a:rPr dirty="0" err="1" sz="2150">
                <a:latin charset="0" pitchFamily="34" typeface="Arial"/>
                <a:cs charset="0" pitchFamily="34" typeface="Arial"/>
              </a:rPr>
              <a:t>sociedade</a:t>
            </a:r>
            <a:r>
              <a:rPr dirty="0" smtClean="0" sz="2150">
                <a:latin charset="0" pitchFamily="34" typeface="Arial"/>
                <a:cs charset="0" pitchFamily="34" typeface="Arial"/>
              </a:rPr>
              <a:t>.</a:t>
            </a:r>
            <a:r>
              <a:rPr altLang="pt-BR" dirty="0" lang="pt-BR" smtClean="0" sz="215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150">
                <a:latin charset="0" pitchFamily="34" typeface="Arial"/>
                <a:cs charset="0" pitchFamily="34" typeface="Arial"/>
              </a:rPr>
              <a:t>Essas</a:t>
            </a:r>
            <a:r>
              <a:rPr dirty="0" smtClean="0" spc="-5" sz="215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150">
                <a:latin charset="0" pitchFamily="34" typeface="Arial"/>
                <a:cs charset="0" pitchFamily="34" typeface="Arial"/>
              </a:rPr>
              <a:t>perspectivas</a:t>
            </a:r>
            <a:r>
              <a:rPr dirty="0" smtClean="0" spc="-5" sz="215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sugerem </a:t>
            </a:r>
            <a:r>
              <a:rPr dirty="0" spc="10" sz="2150">
                <a:latin charset="0" pitchFamily="34" typeface="Arial"/>
                <a:cs charset="0" pitchFamily="34" typeface="Arial"/>
              </a:rPr>
              <a:t>um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modelo educacional aberto </a:t>
            </a:r>
            <a:r>
              <a:rPr dirty="0" spc="-15" sz="2150">
                <a:latin charset="0" pitchFamily="34" typeface="Arial"/>
                <a:cs charset="0" pitchFamily="34" typeface="Arial"/>
              </a:rPr>
              <a:t>ao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novo, </a:t>
            </a:r>
            <a:r>
              <a:rPr dirty="0" err="1" smtClean="0" spc="-5" sz="2150">
                <a:latin charset="0" pitchFamily="34" typeface="Arial"/>
                <a:cs charset="0" pitchFamily="34" typeface="Arial"/>
              </a:rPr>
              <a:t>dinâmico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,</a:t>
            </a:r>
            <a:r>
              <a:rPr dirty="0" spc="-15" sz="215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interativo,</a:t>
            </a:r>
            <a:r>
              <a:rPr dirty="0" spc="-21" sz="215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atento</a:t>
            </a:r>
            <a:r>
              <a:rPr dirty="0" spc="10" sz="215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a</a:t>
            </a:r>
            <a:r>
              <a:rPr dirty="0" spc="15" sz="2150">
                <a:latin charset="0" pitchFamily="34" typeface="Arial"/>
                <a:cs charset="0" pitchFamily="34" typeface="Arial"/>
              </a:rPr>
              <a:t> </a:t>
            </a:r>
            <a:r>
              <a:rPr dirty="0" spc="-15" sz="2150">
                <a:latin charset="0" pitchFamily="34" typeface="Arial"/>
                <a:cs charset="0" pitchFamily="34" typeface="Arial"/>
              </a:rPr>
              <a:t>uma</a:t>
            </a:r>
            <a:r>
              <a:rPr dirty="0" spc="5" sz="215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realidade</a:t>
            </a:r>
            <a:r>
              <a:rPr dirty="0" spc="10" sz="2150">
                <a:latin charset="0" pitchFamily="34" typeface="Arial"/>
                <a:cs charset="0" pitchFamily="34" typeface="Arial"/>
              </a:rPr>
              <a:t> </a:t>
            </a:r>
            <a:r>
              <a:rPr dirty="0" spc="5" sz="2150">
                <a:latin charset="0" pitchFamily="34" typeface="Arial"/>
                <a:cs charset="0" pitchFamily="34" typeface="Arial"/>
              </a:rPr>
              <a:t>que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se</a:t>
            </a:r>
            <a:r>
              <a:rPr dirty="0" spc="15" sz="215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transforma</a:t>
            </a:r>
            <a:r>
              <a:rPr dirty="0" spc="5" sz="2150">
                <a:latin charset="0" pitchFamily="34" typeface="Arial"/>
                <a:cs charset="0" pitchFamily="34" typeface="Arial"/>
              </a:rPr>
              <a:t> </a:t>
            </a:r>
            <a:r>
              <a:rPr dirty="0" spc="-5" sz="2150">
                <a:latin charset="0" pitchFamily="34" typeface="Arial"/>
                <a:cs charset="0" pitchFamily="34" typeface="Arial"/>
              </a:rPr>
              <a:t>a</a:t>
            </a:r>
            <a:r>
              <a:rPr dirty="0" spc="15" sz="2150">
                <a:latin charset="0" pitchFamily="34" typeface="Arial"/>
                <a:cs charset="0" pitchFamily="34" typeface="Arial"/>
              </a:rPr>
              <a:t> </a:t>
            </a:r>
            <a:r>
              <a:rPr dirty="0" sz="2150">
                <a:latin charset="0" pitchFamily="34" typeface="Arial"/>
                <a:cs charset="0" pitchFamily="34" typeface="Arial"/>
              </a:rPr>
              <a:t>cada</a:t>
            </a:r>
            <a:r>
              <a:rPr dirty="0" spc="5" sz="2150">
                <a:latin charset="0" pitchFamily="34" typeface="Arial"/>
                <a:cs charset="0" pitchFamily="34" typeface="Arial"/>
              </a:rPr>
              <a:t> </a:t>
            </a:r>
            <a:r>
              <a:rPr dirty="0" spc="-10" sz="2150">
                <a:latin charset="0" pitchFamily="34" typeface="Arial"/>
                <a:cs charset="0" pitchFamily="34" typeface="Arial"/>
              </a:rPr>
              <a:t>momento.</a:t>
            </a:r>
            <a:endParaRPr dirty="0" sz="2150">
              <a:latin charset="0" pitchFamily="34" typeface="Arial"/>
              <a:cs charset="0" pitchFamily="34"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239681" y="2863844"/>
            <a:ext cx="2741369" cy="20860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3136900" y="2987580"/>
            <a:ext cx="2727786" cy="19623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6108701" y="2873981"/>
            <a:ext cx="2743201" cy="20234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156469" y="5184839"/>
            <a:ext cx="2453880" cy="20636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4249187" y="4913879"/>
            <a:ext cx="2226742" cy="18591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8529637" y="4096184"/>
            <a:ext cx="2133600" cy="160259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cstate="print" r:embed="rId8"/>
          <a:stretch>
            <a:fillRect/>
          </a:stretch>
        </p:blipFill>
        <p:spPr>
          <a:xfrm>
            <a:off x="2620335" y="5989558"/>
            <a:ext cx="2269166" cy="156694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cstate="print" r:embed="rId9"/>
          <a:stretch>
            <a:fillRect/>
          </a:stretch>
        </p:blipFill>
        <p:spPr>
          <a:xfrm>
            <a:off x="6507940" y="5698776"/>
            <a:ext cx="2343960" cy="1763868"/>
          </a:xfrm>
          <a:prstGeom prst="rect">
            <a:avLst/>
          </a:prstGeom>
        </p:spPr>
      </p:pic>
      <p:pic>
        <p:nvPicPr>
          <p:cNvPr descr="C:\Users\user\OneDrive\Área de Trabalho\download.jpg" id="11" name="Picture 3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6701" y="6216650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OneDrive\Área de Trabalho\download.jpg" id="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2562" y="6225365"/>
            <a:ext cx="1328737" cy="12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65101" y="196851"/>
            <a:ext cx="10320337" cy="2231378"/>
          </a:xfrm>
          <a:prstGeom prst="rect">
            <a:avLst/>
          </a:prstGeom>
        </p:spPr>
        <p:txBody>
          <a:bodyPr bIns="0" lIns="0" numCol="1" rIns="0" rtlCol="0" tIns="12698" vert="horz" wrap="square">
            <a:spAutoFit/>
          </a:bodyPr>
          <a:lstStyle/>
          <a:p>
            <a:pPr algn="just" indent="-342900" marL="355598">
              <a:spcBef>
                <a:spcPts val="100"/>
              </a:spcBef>
              <a:buFont charset="0" pitchFamily="34" typeface="Arial"/>
              <a:buChar char="•"/>
            </a:pPr>
            <a:r>
              <a:rPr b="1" dirty="0" spc="-10" sz="2000">
                <a:latin charset="0" pitchFamily="34" typeface="Arial"/>
                <a:cs charset="0" pitchFamily="34" typeface="Arial"/>
              </a:rPr>
              <a:t>ESTIMULAÇÃO</a:t>
            </a:r>
            <a:r>
              <a:rPr b="1" dirty="0" spc="44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PRECOCE</a:t>
            </a:r>
            <a:r>
              <a:rPr b="1" dirty="0" spc="50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z="2000">
                <a:latin charset="0" pitchFamily="34" typeface="Arial"/>
                <a:cs charset="0" pitchFamily="34" typeface="Arial"/>
              </a:rPr>
              <a:t>(02</a:t>
            </a:r>
            <a:r>
              <a:rPr b="1"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anos</a:t>
            </a:r>
            <a:r>
              <a:rPr b="1"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b="1"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3</a:t>
            </a:r>
            <a:r>
              <a:rPr b="1" dirty="0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anos</a:t>
            </a:r>
            <a:r>
              <a:rPr b="1" dirty="0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b="1" dirty="0" spc="5" sz="2000">
                <a:latin charset="0" pitchFamily="34" typeface="Arial"/>
                <a:cs charset="0" pitchFamily="34" typeface="Arial"/>
              </a:rPr>
              <a:t> </a:t>
            </a:r>
            <a:r>
              <a:rPr b="1" dirty="0" sz="2000">
                <a:latin charset="0" pitchFamily="34" typeface="Arial"/>
                <a:cs charset="0" pitchFamily="34" typeface="Arial"/>
              </a:rPr>
              <a:t>11 </a:t>
            </a:r>
            <a:r>
              <a:rPr b="1" dirty="0" err="1" spc="-5" sz="2000">
                <a:latin charset="0" pitchFamily="34" typeface="Arial"/>
                <a:cs charset="0" pitchFamily="34" typeface="Arial"/>
              </a:rPr>
              <a:t>meses</a:t>
            </a:r>
            <a:r>
              <a:rPr b="1" dirty="0" smtClean="0" spc="-5" sz="2000">
                <a:latin charset="0" pitchFamily="34" typeface="Arial"/>
                <a:cs charset="0" pitchFamily="34" typeface="Arial"/>
              </a:rPr>
              <a:t>)</a:t>
            </a:r>
            <a:endParaRPr altLang="pt-BR" b="1" dirty="0" lang="pt-BR" smtClean="0" spc="-5" sz="2000">
              <a:latin charset="0" pitchFamily="34" typeface="Arial"/>
              <a:cs charset="0" pitchFamily="34" typeface="Arial"/>
            </a:endParaRPr>
          </a:p>
          <a:p>
            <a:pPr algn="just" marL="12698">
              <a:spcBef>
                <a:spcPts val="100"/>
              </a:spcBef>
            </a:pPr>
            <a:endParaRPr dirty="0" sz="1000">
              <a:latin charset="0" pitchFamily="34" typeface="Arial"/>
              <a:cs charset="0" pitchFamily="34" typeface="Arial"/>
            </a:endParaRPr>
          </a:p>
          <a:p>
            <a:pPr algn="just" marL="12698" marR="5079">
              <a:lnSpc>
                <a:spcPts val="2600"/>
              </a:lnSpc>
              <a:spcBef>
                <a:spcPts val="615"/>
              </a:spcBef>
            </a:pPr>
            <a:r>
              <a:rPr altLang="pt-BR" dirty="0" lang="pt-BR" smtClean="0" sz="2000">
                <a:latin charset="0" pitchFamily="34" typeface="Arial"/>
                <a:cs charset="0" pitchFamily="34" typeface="Arial"/>
              </a:rPr>
              <a:t>As atividades foram desenvolvidas de forma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5" sz="2000">
                <a:latin charset="0" pitchFamily="34" typeface="Arial"/>
                <a:cs charset="0" pitchFamily="34" typeface="Arial"/>
              </a:rPr>
              <a:t>lúdica,</a:t>
            </a:r>
            <a:r>
              <a:rPr dirty="0" spc="10" sz="2000">
                <a:latin charset="0" pitchFamily="34" typeface="Arial"/>
                <a:cs charset="0" pitchFamily="34" typeface="Arial"/>
              </a:rPr>
              <a:t> 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melhorando a </a:t>
            </a:r>
            <a:r>
              <a:rPr altLang="pt-BR" dirty="0" err="1" lang="pt-BR" smtClean="0" spc="-5" sz="2000">
                <a:latin charset="0" pitchFamily="34" typeface="Arial"/>
                <a:cs charset="0" pitchFamily="34" typeface="Arial"/>
              </a:rPr>
              <a:t>auton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omia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,</a:t>
            </a:r>
            <a:r>
              <a:rPr dirty="0" spc="32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comunicação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verbal e não </a:t>
            </a:r>
            <a:r>
              <a:rPr dirty="0" sz="2000">
                <a:latin charset="0" pitchFamily="34" typeface="Arial"/>
                <a:cs charset="0" pitchFamily="34" typeface="Arial"/>
              </a:rPr>
              <a:t>verbal, </a:t>
            </a:r>
            <a:r>
              <a:rPr dirty="0" spc="-15" sz="2000">
                <a:latin charset="0" pitchFamily="34" typeface="Arial"/>
                <a:cs charset="0" pitchFamily="34" typeface="Arial"/>
              </a:rPr>
              <a:t>no </a:t>
            </a:r>
            <a:r>
              <a:rPr dirty="0" err="1" smtClean="0" spc="-10" sz="2000">
                <a:latin charset="0" pitchFamily="34" typeface="Arial"/>
                <a:cs charset="0" pitchFamily="34" typeface="Arial"/>
              </a:rPr>
              <a:t>desempenho</a:t>
            </a:r>
            <a:r>
              <a:rPr dirty="0" smtClean="0" spc="-10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da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memória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,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z="2000">
                <a:latin charset="0" pitchFamily="34" typeface="Arial"/>
                <a:cs charset="0" pitchFamily="34" typeface="Arial"/>
              </a:rPr>
              <a:t>atenção</a:t>
            </a:r>
            <a:r>
              <a:rPr dirty="0" sz="2000">
                <a:latin charset="0" pitchFamily="34" typeface="Arial"/>
                <a:cs charset="0" pitchFamily="34" typeface="Arial"/>
              </a:rPr>
              <a:t>,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raciocínio, coordenação </a:t>
            </a:r>
            <a:r>
              <a:rPr dirty="0" spc="-10" sz="2000">
                <a:latin charset="0" pitchFamily="34" typeface="Arial"/>
                <a:cs charset="0" pitchFamily="34" typeface="Arial"/>
              </a:rPr>
              <a:t>motora</a:t>
            </a:r>
            <a:r>
              <a:rPr dirty="0" spc="31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 </a:t>
            </a:r>
            <a:r>
              <a:rPr dirty="0" sz="2000">
                <a:latin charset="0" pitchFamily="34" typeface="Arial"/>
                <a:cs charset="0" pitchFamily="34" typeface="Arial"/>
              </a:rPr>
              <a:t>outras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funções do </a:t>
            </a:r>
            <a:r>
              <a:rPr dirty="0" err="1" spc="-10" sz="2000">
                <a:latin charset="0" pitchFamily="34" typeface="Arial"/>
                <a:cs charset="0" pitchFamily="34" typeface="Arial"/>
              </a:rPr>
              <a:t>sistema</a:t>
            </a:r>
            <a:r>
              <a:rPr dirty="0" spc="315" sz="2000">
                <a:latin charset="0" pitchFamily="34" typeface="Arial"/>
                <a:cs charset="0" pitchFamily="34" typeface="Arial"/>
              </a:rPr>
              <a:t> 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cerebral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, contribuindo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para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seu desenvolvimento e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aprendizagem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,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evidencia</a:t>
            </a:r>
            <a:r>
              <a:rPr altLang="pt-BR" dirty="0" err="1" lang="pt-BR" smtClean="0" spc="-5" sz="2000">
                <a:latin charset="0" pitchFamily="34" typeface="Arial"/>
                <a:cs charset="0" pitchFamily="34" typeface="Arial"/>
              </a:rPr>
              <a:t>ndo</a:t>
            </a:r>
            <a:r>
              <a:rPr dirty="0" smtClean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expressividade,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a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linguagem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e</a:t>
            </a:r>
            <a:r>
              <a:rPr dirty="0" sz="2000">
                <a:latin charset="0" pitchFamily="34" typeface="Arial"/>
                <a:cs charset="0" pitchFamily="34" typeface="Arial"/>
              </a:rPr>
              <a:t> </a:t>
            </a:r>
            <a:r>
              <a:rPr dirty="0" spc="-5" sz="2000">
                <a:latin charset="0" pitchFamily="34" typeface="Arial"/>
                <a:cs charset="0" pitchFamily="34" typeface="Arial"/>
              </a:rPr>
              <a:t>o </a:t>
            </a:r>
            <a:r>
              <a:rPr dirty="0" err="1" smtClean="0" spc="-5" sz="2000">
                <a:latin charset="0" pitchFamily="34" typeface="Arial"/>
                <a:cs charset="0" pitchFamily="34" typeface="Arial"/>
              </a:rPr>
              <a:t>convívio</a:t>
            </a:r>
            <a:r>
              <a:rPr dirty="0" smtClean="0" spc="-5" sz="2000">
                <a:latin charset="0" pitchFamily="34" typeface="Arial"/>
                <a:cs charset="0" pitchFamily="34" typeface="Arial"/>
              </a:rPr>
              <a:t> social</a:t>
            </a:r>
            <a:r>
              <a:rPr altLang="pt-BR" dirty="0" lang="pt-BR" smtClean="0" spc="-5" sz="2000">
                <a:latin charset="0" pitchFamily="34" typeface="Arial"/>
                <a:cs charset="0" pitchFamily="34" typeface="Arial"/>
              </a:rPr>
              <a:t>.</a:t>
            </a:r>
            <a:endParaRPr dirty="0" sz="20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5567702" y="2576145"/>
            <a:ext cx="4505682" cy="23836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3286" y="2428228"/>
            <a:ext cx="5404416" cy="5128272"/>
            <a:chOff x="3903979" y="4709159"/>
            <a:chExt cx="2716530" cy="4559935"/>
          </a:xfrm>
        </p:grpSpPr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3903979" y="4709159"/>
              <a:ext cx="2716529" cy="23825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3961129" y="7101839"/>
              <a:ext cx="2623719" cy="216725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5567702" y="5015065"/>
            <a:ext cx="3588997" cy="22683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theme/_rels/theme1.xml.rels><?xml version="1.0" encoding="UTF-8" standalone="yes"?>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name="Executivo">
  <a:themeElements>
    <a:clrScheme name="Executivo">
      <a:dk1>
        <a:sysClr lastClr="000000" val="windowText"/>
      </a:dk1>
      <a:lt1>
        <a:sysClr lastClr="FFFFFF" val="window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8575">
          <a:solidFill>
            <a:schemeClr val="phClr"/>
          </a:solidFill>
          <a:prstDash val="solid"/>
        </a:ln>
        <a:ln algn="ctr" cap="flat" cmpd="sng" w="508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b="50000" l="50000" r="50000" t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algn="tl" flip="none" sx="100000" sy="100000" tx="0" ty="0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Words>3231</Words>
  <Paragraphs>279</Paragraphs>
  <Slides>44</Slides>
  <Notes>0</Notes>
  <TotalTime>463</TotalTime>
  <HiddenSlides>0</HiddenSlides>
  <MMClips>0</MMClips>
  <ScaleCrop>false</ScaleCrop>
  <HeadingPairs>
    <vt:vector baseType="variant" size="6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baseType="lpstr" size="53">
      <vt:lpstr>Arial</vt:lpstr>
      <vt:lpstr>Arial Black</vt:lpstr>
      <vt:lpstr>Arial MT</vt:lpstr>
      <vt:lpstr>Century Gothic</vt:lpstr>
      <vt:lpstr>Courier New</vt:lpstr>
      <vt:lpstr>Palatino Linotype</vt:lpstr>
      <vt:lpstr>Times New Roman</vt:lpstr>
      <vt:lpstr>Wingdings</vt:lpstr>
      <vt:lpstr>Executivo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lication>Microsoft Office PowerPoint</Application>
  <AppVersion>16.0000</AppVersion>
  <PresentationFormat>Personalizar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2023-04-26T20:12:28Z</dcterms:created>
  <dc:creator>APAE IUNA</dc:creator>
  <cp:lastModifiedBy>APAE</cp:lastModifiedBy>
  <dcterms:modified xsi:type="dcterms:W3CDTF">2023-04-28T14:54:22Z</dcterms:modified>
  <cp:revision>40</cp:revision>
  <dc:title>OF/APAE/001/07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2023-04-24T00:00:00Z</vt:filetime>
  </property>
  <property fmtid="{D5CDD505-2E9C-101B-9397-08002B2CF9AE}" name="Creator" pid="3">
    <vt:lpwstr>Microsoft® Word 2016</vt:lpwstr>
  </property>
  <property fmtid="{D5CDD505-2E9C-101B-9397-08002B2CF9AE}" name="LastSaved" pid="4">
    <vt:filetime>2023-04-26T00:00:00Z</vt:filetime>
  </property>
</Properties>
</file>