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10"/>
  </p:notesMasterIdLst>
  <p:sldIdLst>
    <p:sldId id="258" r:id="rId2"/>
    <p:sldId id="286" r:id="rId3"/>
    <p:sldId id="295" r:id="rId4"/>
    <p:sldId id="296" r:id="rId5"/>
    <p:sldId id="297" r:id="rId6"/>
    <p:sldId id="298" r:id="rId7"/>
    <p:sldId id="299" r:id="rId8"/>
    <p:sldId id="29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E36"/>
    <a:srgbClr val="0046D2"/>
    <a:srgbClr val="FF9966"/>
    <a:srgbClr val="CC66FF"/>
    <a:srgbClr val="FF6600"/>
    <a:srgbClr val="008000"/>
    <a:srgbClr val="E00ED6"/>
    <a:srgbClr val="FF5050"/>
    <a:srgbClr val="3399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Planilha_do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Planilha_do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13967293394422E-2"/>
          <c:y val="0.11422091534456098"/>
          <c:w val="0.80650641308053894"/>
          <c:h val="0.7196518762872501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explosion val="9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4FD-4F1E-97EF-B0696A27ED93}"/>
              </c:ext>
            </c:extLst>
          </c:dPt>
          <c:dPt>
            <c:idx val="1"/>
            <c:bubble3D val="0"/>
            <c:explosion val="9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FD-4F1E-97EF-B0696A27ED93}"/>
              </c:ext>
            </c:extLst>
          </c:dPt>
          <c:dPt>
            <c:idx val="2"/>
            <c:bubble3D val="0"/>
            <c:explosion val="2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4FD-4F1E-97EF-B0696A27ED9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14FD-4F1E-97EF-B0696A27ED9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14FD-4F1E-97EF-B0696A27ED93}"/>
              </c:ext>
            </c:extLst>
          </c:dPt>
          <c:dLbls>
            <c:dLbl>
              <c:idx val="0"/>
              <c:layout>
                <c:manualLayout>
                  <c:x val="-0.10548773447830416"/>
                  <c:y val="-0.11308579556734133"/>
                </c:manualLayout>
              </c:layout>
              <c:tx>
                <c:rich>
                  <a:bodyPr rot="0" vert="horz"/>
                  <a:lstStyle/>
                  <a:p>
                    <a:pPr>
                      <a:defRPr lang="pt-BR" sz="100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R$</a:t>
                    </a:r>
                    <a:r>
                      <a:rPr lang="en-US" baseline="0" dirty="0" smtClean="0"/>
                      <a:t>  362.501,29</a:t>
                    </a:r>
                  </a:p>
                </c:rich>
              </c:tx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FD-4F1E-97EF-B0696A27ED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D-4F1E-97EF-B0696A27ED93}"/>
                </c:ext>
              </c:extLst>
            </c:dLbl>
            <c:dLbl>
              <c:idx val="2"/>
              <c:layout>
                <c:manualLayout>
                  <c:x val="-0.14272001386819091"/>
                  <c:y val="2.32345978651942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R$ 2.295,97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FD-4F1E-97EF-B0696A27ED93}"/>
                </c:ext>
              </c:extLst>
            </c:dLbl>
            <c:dLbl>
              <c:idx val="3"/>
              <c:layout>
                <c:manualLayout>
                  <c:x val="0.23730576870769149"/>
                  <c:y val="5.2165357695298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FD-4F1E-97EF-B0696A27ED93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Fundo Municipal de Saúde</c:v>
                </c:pt>
                <c:pt idx="1">
                  <c:v>Emenda Parlamentar - Min. Saúde</c:v>
                </c:pt>
                <c:pt idx="2">
                  <c:v>Receita Financeira</c:v>
                </c:pt>
                <c:pt idx="3">
                  <c:v>MAC / SUS</c:v>
                </c:pt>
              </c:strCache>
            </c:strRef>
          </c:cat>
          <c:val>
            <c:numRef>
              <c:f>Plan1!$B$2:$B$5</c:f>
              <c:numCache>
                <c:formatCode>_-"R$"* #,##0.00_-;\-"R$"* #,##0.00_-;_-"R$"* "-"??_-;_-@_-</c:formatCode>
                <c:ptCount val="4"/>
                <c:pt idx="0">
                  <c:v>362501.29</c:v>
                </c:pt>
                <c:pt idx="1">
                  <c:v>0</c:v>
                </c:pt>
                <c:pt idx="2">
                  <c:v>2295.9699999999998</c:v>
                </c:pt>
                <c:pt idx="3">
                  <c:v>24752.87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FD-4F1E-97EF-B0696A27E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4409098577524307"/>
          <c:y val="0.78643197203953663"/>
          <c:w val="0.70240240796290121"/>
          <c:h val="0.16489482389280691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7970556615156"/>
          <c:y val="4.0412176424841706E-3"/>
          <c:w val="0.7612975668444667"/>
          <c:h val="0.6911046208540931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41"/>
          <c:dPt>
            <c:idx val="0"/>
            <c:bubble3D val="0"/>
            <c:explosion val="16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63-41E4-A8B3-4110DAD6FF2D}"/>
              </c:ext>
            </c:extLst>
          </c:dPt>
          <c:dPt>
            <c:idx val="1"/>
            <c:bubble3D val="0"/>
            <c:explosion val="22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263-41E4-A8B3-4110DAD6FF2D}"/>
              </c:ext>
            </c:extLst>
          </c:dPt>
          <c:dPt>
            <c:idx val="2"/>
            <c:bubble3D val="0"/>
            <c:explosion val="2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263-41E4-A8B3-4110DAD6FF2D}"/>
              </c:ext>
            </c:extLst>
          </c:dPt>
          <c:dPt>
            <c:idx val="3"/>
            <c:bubble3D val="0"/>
            <c:explosion val="1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B263-41E4-A8B3-4110DAD6FF2D}"/>
              </c:ext>
            </c:extLst>
          </c:dPt>
          <c:dPt>
            <c:idx val="4"/>
            <c:bubble3D val="0"/>
            <c:explosion val="12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263-41E4-A8B3-4110DAD6FF2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R$ 316.442,25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63-41E4-A8B3-4110DAD6FF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3-41E4-A8B3-4110DAD6FF2D}"/>
                </c:ext>
              </c:extLst>
            </c:dLbl>
            <c:dLbl>
              <c:idx val="2"/>
              <c:layout>
                <c:manualLayout>
                  <c:x val="-0.10189768433181892"/>
                  <c:y val="7.82024219531163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R$ 11.445,93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263-41E4-A8B3-4110DAD6FF2D}"/>
                </c:ext>
              </c:extLst>
            </c:dLbl>
            <c:dLbl>
              <c:idx val="3"/>
              <c:layout>
                <c:manualLayout>
                  <c:x val="-0.14198388879370238"/>
                  <c:y val="0.156989180689325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R$ 12.416,84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263-41E4-A8B3-4110DAD6FF2D}"/>
                </c:ext>
              </c:extLst>
            </c:dLbl>
            <c:dLbl>
              <c:idx val="4"/>
              <c:layout>
                <c:manualLayout>
                  <c:x val="0.36509924292204593"/>
                  <c:y val="0.109166289215728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263-41E4-A8B3-4110DAD6FF2D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Pessoal e Encargos</c:v>
                </c:pt>
                <c:pt idx="1">
                  <c:v>Serviços Terceiros</c:v>
                </c:pt>
                <c:pt idx="2">
                  <c:v>Manutenção e Conservação</c:v>
                </c:pt>
                <c:pt idx="3">
                  <c:v>Utilidades e Serviços</c:v>
                </c:pt>
                <c:pt idx="4">
                  <c:v>Outras Depesas</c:v>
                </c:pt>
              </c:strCache>
            </c:strRef>
          </c:cat>
          <c:val>
            <c:numRef>
              <c:f>Plan1!$B$2:$B$6</c:f>
              <c:numCache>
                <c:formatCode>_-"R$"* #,##0.00_-;\-"R$"* #,##0.00_-;_-"R$"* "-"??_-;_-@_-</c:formatCode>
                <c:ptCount val="5"/>
                <c:pt idx="0">
                  <c:v>316442.25</c:v>
                </c:pt>
                <c:pt idx="1">
                  <c:v>12416.84</c:v>
                </c:pt>
                <c:pt idx="2">
                  <c:v>11445.93</c:v>
                </c:pt>
                <c:pt idx="3">
                  <c:v>0</c:v>
                </c:pt>
                <c:pt idx="4">
                  <c:v>17727.900000000001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63-41E4-A8B3-4110DAD6F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5565662061940691E-2"/>
          <c:y val="0.70774422500064105"/>
          <c:w val="0.49018608753937426"/>
          <c:h val="0.27614324904070486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7187553873325"/>
          <c:y val="0.12236097698546315"/>
          <c:w val="0.78217961414248993"/>
          <c:h val="0.69794488646560637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explosion val="9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D1-43B8-BB67-CEEB5448FB75}"/>
              </c:ext>
            </c:extLst>
          </c:dPt>
          <c:dPt>
            <c:idx val="1"/>
            <c:bubble3D val="0"/>
            <c:explosion val="9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D1-43B8-BB67-CEEB5448FB75}"/>
              </c:ext>
            </c:extLst>
          </c:dPt>
          <c:dPt>
            <c:idx val="2"/>
            <c:bubble3D val="0"/>
            <c:explosion val="2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73D1-43B8-BB67-CEEB5448FB7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73D1-43B8-BB67-CEEB5448FB7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73D1-43B8-BB67-CEEB5448FB75}"/>
              </c:ext>
            </c:extLst>
          </c:dPt>
          <c:dLbls>
            <c:dLbl>
              <c:idx val="0"/>
              <c:layout>
                <c:manualLayout>
                  <c:x val="-5.9176614475786218E-2"/>
                  <c:y val="7.0364403955116103E-2"/>
                </c:manualLayout>
              </c:layout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D1-43B8-BB67-CEEB5448FB75}"/>
                </c:ext>
              </c:extLst>
            </c:dLbl>
            <c:dLbl>
              <c:idx val="1"/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D1-43B8-BB67-CEEB5448FB75}"/>
                </c:ext>
              </c:extLst>
            </c:dLbl>
            <c:dLbl>
              <c:idx val="2"/>
              <c:layout>
                <c:manualLayout>
                  <c:x val="-0.19493571595493223"/>
                  <c:y val="4.551866031979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3D1-43B8-BB67-CEEB5448FB75}"/>
                </c:ext>
              </c:extLst>
            </c:dLbl>
            <c:dLbl>
              <c:idx val="3"/>
              <c:layout>
                <c:manualLayout>
                  <c:x val="-5.8802853322810877E-2"/>
                  <c:y val="2.11809798911232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3D1-43B8-BB67-CEEB5448FB75}"/>
                </c:ext>
              </c:extLst>
            </c:dLbl>
            <c:dLbl>
              <c:idx val="4"/>
              <c:layout>
                <c:manualLayout>
                  <c:x val="0.17075976232525888"/>
                  <c:y val="2.1748651859195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D1-43B8-BB67-CEEB5448FB75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Fundo Municipal de Educação</c:v>
                </c:pt>
                <c:pt idx="1">
                  <c:v>SEDU</c:v>
                </c:pt>
                <c:pt idx="2">
                  <c:v>Receita Financeira</c:v>
                </c:pt>
                <c:pt idx="3">
                  <c:v>Outras receitas</c:v>
                </c:pt>
                <c:pt idx="4">
                  <c:v>PDDE/FNDE</c:v>
                </c:pt>
              </c:strCache>
            </c:strRef>
          </c:cat>
          <c:val>
            <c:numRef>
              <c:f>Plan1!$B$2:$B$6</c:f>
              <c:numCache>
                <c:formatCode>_-"R$"* #,##0.00_-;\-"R$"* #,##0.00_-;_-"R$"* "-"??_-;_-@_-</c:formatCode>
                <c:ptCount val="5"/>
                <c:pt idx="0">
                  <c:v>280803.46999999997</c:v>
                </c:pt>
                <c:pt idx="1">
                  <c:v>709891.4</c:v>
                </c:pt>
                <c:pt idx="2">
                  <c:v>19851.82</c:v>
                </c:pt>
                <c:pt idx="3">
                  <c:v>387.56</c:v>
                </c:pt>
                <c:pt idx="4">
                  <c:v>16130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1-43B8-BB67-CEEB5448F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1.9416185557926513E-2"/>
          <c:y val="0.78371868937639422"/>
          <c:w val="0.56548027230690845"/>
          <c:h val="0.20000106825737313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1347207133592"/>
          <c:y val="9.0869176929059159E-2"/>
          <c:w val="0.7612975668444667"/>
          <c:h val="0.6911046208540931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41"/>
          <c:dPt>
            <c:idx val="0"/>
            <c:bubble3D val="0"/>
            <c:explosion val="26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EC0-45F4-BE65-846AD86AE57C}"/>
              </c:ext>
            </c:extLst>
          </c:dPt>
          <c:dPt>
            <c:idx val="1"/>
            <c:bubble3D val="0"/>
            <c:explosion val="1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C0-45F4-BE65-846AD86AE57C}"/>
              </c:ext>
            </c:extLst>
          </c:dPt>
          <c:dPt>
            <c:idx val="2"/>
            <c:bubble3D val="0"/>
            <c:explosion val="2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3EC0-45F4-BE65-846AD86AE57C}"/>
              </c:ext>
            </c:extLst>
          </c:dPt>
          <c:dPt>
            <c:idx val="3"/>
            <c:bubble3D val="0"/>
            <c:explosion val="1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3EC0-45F4-BE65-846AD86AE57C}"/>
              </c:ext>
            </c:extLst>
          </c:dPt>
          <c:dPt>
            <c:idx val="4"/>
            <c:bubble3D val="0"/>
            <c:explosion val="3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EC0-45F4-BE65-846AD86AE57C}"/>
              </c:ext>
            </c:extLst>
          </c:dPt>
          <c:dLbls>
            <c:dLbl>
              <c:idx val="1"/>
              <c:layout>
                <c:manualLayout>
                  <c:x val="2.2927685028458676E-2"/>
                  <c:y val="7.72894892020544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C0-45F4-BE65-846AD86AE57C}"/>
                </c:ext>
              </c:extLst>
            </c:dLbl>
            <c:dLbl>
              <c:idx val="2"/>
              <c:layout>
                <c:manualLayout>
                  <c:x val="-9.0892423760310745E-2"/>
                  <c:y val="-1.4656491159101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C0-45F4-BE65-846AD86AE57C}"/>
                </c:ext>
              </c:extLst>
            </c:dLbl>
            <c:dLbl>
              <c:idx val="3"/>
              <c:layout>
                <c:manualLayout>
                  <c:x val="8.0056380749396139E-2"/>
                  <c:y val="-2.3785177715296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EC0-45F4-BE65-846AD86AE57C}"/>
                </c:ext>
              </c:extLst>
            </c:dLbl>
            <c:dLbl>
              <c:idx val="4"/>
              <c:layout>
                <c:manualLayout>
                  <c:x val="0.22193624428331774"/>
                  <c:y val="-5.77371745019784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C0-45F4-BE65-846AD86AE57C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Pessoal e Encargos</c:v>
                </c:pt>
                <c:pt idx="1">
                  <c:v>Serviços Terceiros</c:v>
                </c:pt>
                <c:pt idx="2">
                  <c:v>Manutenção e Conservação</c:v>
                </c:pt>
                <c:pt idx="3">
                  <c:v>Outras Depesas</c:v>
                </c:pt>
              </c:strCache>
            </c:strRef>
          </c:cat>
          <c:val>
            <c:numRef>
              <c:f>Plan1!$B$2:$B$5</c:f>
              <c:numCache>
                <c:formatCode>_-"R$"* #,##0.00_-;\-"R$"* #,##0.00_-;_-"R$"* "-"??_-;_-@_-</c:formatCode>
                <c:ptCount val="4"/>
                <c:pt idx="0">
                  <c:v>647935.6</c:v>
                </c:pt>
                <c:pt idx="1">
                  <c:v>72549.45</c:v>
                </c:pt>
                <c:pt idx="2">
                  <c:v>67528.990000000005</c:v>
                </c:pt>
                <c:pt idx="3">
                  <c:v>30722.45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0-45F4-BE65-846AD86AE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5565662061940691E-2"/>
          <c:y val="0.70774422500064105"/>
          <c:w val="0.49018608753937426"/>
          <c:h val="0.27614324904070486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957280608668"/>
          <c:y val="0.1087941083469358"/>
          <c:w val="0.80650641308053894"/>
          <c:h val="0.7196518762872501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explosion val="2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A6D-4283-B491-F9AF87042F42}"/>
              </c:ext>
            </c:extLst>
          </c:dPt>
          <c:dPt>
            <c:idx val="1"/>
            <c:bubble3D val="0"/>
            <c:explosion val="7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6D-4283-B491-F9AF87042F42}"/>
              </c:ext>
            </c:extLst>
          </c:dPt>
          <c:dPt>
            <c:idx val="2"/>
            <c:bubble3D val="0"/>
            <c:explosion val="2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A6D-4283-B491-F9AF87042F4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BA6D-4283-B491-F9AF87042F4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BA6D-4283-B491-F9AF87042F42}"/>
              </c:ext>
            </c:extLst>
          </c:dPt>
          <c:dLbls>
            <c:dLbl>
              <c:idx val="0"/>
              <c:layout>
                <c:manualLayout>
                  <c:x val="-0.10548773447830416"/>
                  <c:y val="-0.11308579556734133"/>
                </c:manualLayout>
              </c:layout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6D-4283-B491-F9AF87042F42}"/>
                </c:ext>
              </c:extLst>
            </c:dLbl>
            <c:dLbl>
              <c:idx val="1"/>
              <c:layout>
                <c:manualLayout>
                  <c:x val="6.5356243942243972E-2"/>
                  <c:y val="-1.1247040927076504E-2"/>
                </c:manualLayout>
              </c:layout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6D-4283-B491-F9AF87042F42}"/>
                </c:ext>
              </c:extLst>
            </c:dLbl>
            <c:dLbl>
              <c:idx val="2"/>
              <c:layout>
                <c:manualLayout>
                  <c:x val="0.21001857073352004"/>
                  <c:y val="-3.10328766889151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6D-4283-B491-F9AF87042F42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Fundo Municipal Assit. Social</c:v>
                </c:pt>
                <c:pt idx="1">
                  <c:v>Outras Receitas</c:v>
                </c:pt>
                <c:pt idx="2">
                  <c:v>Emenda Parlamentar</c:v>
                </c:pt>
                <c:pt idx="3">
                  <c:v>SETADES </c:v>
                </c:pt>
                <c:pt idx="4">
                  <c:v>Receita Financeira</c:v>
                </c:pt>
              </c:strCache>
            </c:strRef>
          </c:cat>
          <c:val>
            <c:numRef>
              <c:f>Plan1!$B$2:$B$6</c:f>
              <c:numCache>
                <c:formatCode>_-"R$"* #,##0.00_-;\-"R$"* #,##0.00_-;_-"R$"* "-"??_-;_-@_-</c:formatCode>
                <c:ptCount val="5"/>
                <c:pt idx="0">
                  <c:v>223333.23</c:v>
                </c:pt>
                <c:pt idx="1">
                  <c:v>1311.71</c:v>
                </c:pt>
                <c:pt idx="2">
                  <c:v>100000</c:v>
                </c:pt>
                <c:pt idx="3">
                  <c:v>30000</c:v>
                </c:pt>
                <c:pt idx="4">
                  <c:v>11798.24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6D-4283-B491-F9AF87042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3192763064640328"/>
          <c:y val="0.79999893174262704"/>
          <c:w val="0.64337271912316241"/>
          <c:h val="0.2000010682573731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84593906096729"/>
          <c:y val="9.0869176929059159E-2"/>
          <c:w val="0.7612975668444667"/>
          <c:h val="0.6911046208540931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41"/>
          <c:dPt>
            <c:idx val="0"/>
            <c:bubble3D val="0"/>
            <c:explosion val="16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A62-40EF-95EE-8A9086A5BB4A}"/>
              </c:ext>
            </c:extLst>
          </c:dPt>
          <c:dPt>
            <c:idx val="1"/>
            <c:bubble3D val="0"/>
            <c:explosion val="22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A62-40EF-95EE-8A9086A5BB4A}"/>
              </c:ext>
            </c:extLst>
          </c:dPt>
          <c:dPt>
            <c:idx val="2"/>
            <c:bubble3D val="0"/>
            <c:explosion val="2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A62-40EF-95EE-8A9086A5BB4A}"/>
              </c:ext>
            </c:extLst>
          </c:dPt>
          <c:dPt>
            <c:idx val="3"/>
            <c:bubble3D val="0"/>
            <c:explosion val="1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A62-40EF-95EE-8A9086A5BB4A}"/>
              </c:ext>
            </c:extLst>
          </c:dPt>
          <c:dPt>
            <c:idx val="4"/>
            <c:bubble3D val="0"/>
            <c:explosion val="12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A62-40EF-95EE-8A9086A5BB4A}"/>
              </c:ext>
            </c:extLst>
          </c:dPt>
          <c:dLbls>
            <c:dLbl>
              <c:idx val="1"/>
              <c:layout>
                <c:manualLayout>
                  <c:x val="-6.6608880085705521E-2"/>
                  <c:y val="-5.63065642279063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62-40EF-95EE-8A9086A5BB4A}"/>
                </c:ext>
              </c:extLst>
            </c:dLbl>
            <c:dLbl>
              <c:idx val="2"/>
              <c:layout>
                <c:manualLayout>
                  <c:x val="-8.695287891083199E-2"/>
                  <c:y val="-5.91216360575320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62-40EF-95EE-8A9086A5BB4A}"/>
                </c:ext>
              </c:extLst>
            </c:dLbl>
            <c:dLbl>
              <c:idx val="3"/>
              <c:layout>
                <c:manualLayout>
                  <c:x val="-7.9215706025557261E-2"/>
                  <c:y val="-2.752023279464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62-40EF-95EE-8A9086A5BB4A}"/>
                </c:ext>
              </c:extLst>
            </c:dLbl>
            <c:dLbl>
              <c:idx val="4"/>
              <c:layout>
                <c:manualLayout>
                  <c:x val="0.13793820052304465"/>
                  <c:y val="-2.3789023441839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62-40EF-95EE-8A9086A5BB4A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Pessoal e Encargos</c:v>
                </c:pt>
                <c:pt idx="1">
                  <c:v>Serviços Terceiros</c:v>
                </c:pt>
                <c:pt idx="2">
                  <c:v>Manutenção e Conservação</c:v>
                </c:pt>
                <c:pt idx="3">
                  <c:v>Outras Depesas</c:v>
                </c:pt>
              </c:strCache>
            </c:strRef>
          </c:cat>
          <c:val>
            <c:numRef>
              <c:f>Plan1!$B$2:$B$5</c:f>
              <c:numCache>
                <c:formatCode>_-"R$"* #,##0.00_-;\-"R$"* #,##0.00_-;_-"R$"* "-"??_-;_-@_-</c:formatCode>
                <c:ptCount val="4"/>
                <c:pt idx="0">
                  <c:v>185604.24</c:v>
                </c:pt>
                <c:pt idx="1">
                  <c:v>40067.03</c:v>
                </c:pt>
                <c:pt idx="2">
                  <c:v>82170.34</c:v>
                </c:pt>
                <c:pt idx="3">
                  <c:v>17080.990000000002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62-40EF-95EE-8A9086A5B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5565662061940691E-2"/>
          <c:y val="0.70774422500064105"/>
          <c:w val="0.49018608753937426"/>
          <c:h val="0.27614324904070486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93006332629703"/>
          <c:y val="0.13864121935169596"/>
          <c:w val="0.49938057648766987"/>
          <c:h val="0.44560112978899774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19"/>
          <c:dPt>
            <c:idx val="0"/>
            <c:bubble3D val="0"/>
            <c:explosion val="9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607-4E8D-8D28-9F5F0B639EFB}"/>
              </c:ext>
            </c:extLst>
          </c:dPt>
          <c:dPt>
            <c:idx val="1"/>
            <c:bubble3D val="0"/>
            <c:explosion val="8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607-4E8D-8D28-9F5F0B639EFB}"/>
              </c:ext>
            </c:extLst>
          </c:dPt>
          <c:dPt>
            <c:idx val="2"/>
            <c:bubble3D val="0"/>
            <c:explosion val="7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607-4E8D-8D28-9F5F0B639EFB}"/>
              </c:ext>
            </c:extLst>
          </c:dPt>
          <c:dPt>
            <c:idx val="3"/>
            <c:bubble3D val="0"/>
            <c:explosion val="14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607-4E8D-8D28-9F5F0B639EFB}"/>
              </c:ext>
            </c:extLst>
          </c:dPt>
          <c:dPt>
            <c:idx val="4"/>
            <c:bubble3D val="0"/>
            <c:explosion val="11"/>
            <c:spPr>
              <a:solidFill>
                <a:srgbClr val="0046D2"/>
              </a:solidFill>
            </c:spPr>
            <c:extLst>
              <c:ext xmlns:c16="http://schemas.microsoft.com/office/drawing/2014/chart" uri="{C3380CC4-5D6E-409C-BE32-E72D297353CC}">
                <c16:uniqueId val="{00000009-6607-4E8D-8D28-9F5F0B639EFB}"/>
              </c:ext>
            </c:extLst>
          </c:dPt>
          <c:dPt>
            <c:idx val="5"/>
            <c:bubble3D val="0"/>
            <c:explosion val="13"/>
            <c:extLst>
              <c:ext xmlns:c16="http://schemas.microsoft.com/office/drawing/2014/chart" uri="{C3380CC4-5D6E-409C-BE32-E72D297353CC}">
                <c16:uniqueId val="{0000000A-6607-4E8D-8D28-9F5F0B639EFB}"/>
              </c:ext>
            </c:extLst>
          </c:dPt>
          <c:dLbls>
            <c:dLbl>
              <c:idx val="0"/>
              <c:layout>
                <c:manualLayout>
                  <c:x val="-0.14805969834769317"/>
                  <c:y val="-2.6257766231102538E-2"/>
                </c:manualLayout>
              </c:layout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07-4E8D-8D28-9F5F0B639EFB}"/>
                </c:ext>
              </c:extLst>
            </c:dLbl>
            <c:dLbl>
              <c:idx val="1"/>
              <c:layout>
                <c:manualLayout>
                  <c:x val="-9.4989445617154767E-3"/>
                  <c:y val="-7.9081384119713188E-2"/>
                </c:manualLayout>
              </c:layout>
              <c:spPr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c:spPr>
              <c:txPr>
                <a:bodyPr rot="0" vert="horz"/>
                <a:lstStyle/>
                <a:p>
                  <a:pPr>
                    <a:defRPr lang="pt-BR" sz="1000" b="1">
                      <a:latin typeface="Arial Narrow" panose="020B0606020202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07-4E8D-8D28-9F5F0B639EFB}"/>
                </c:ext>
              </c:extLst>
            </c:dLbl>
            <c:dLbl>
              <c:idx val="2"/>
              <c:layout>
                <c:manualLayout>
                  <c:x val="-5.75762175850194E-2"/>
                  <c:y val="5.9304308068334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07-4E8D-8D28-9F5F0B639EFB}"/>
                </c:ext>
              </c:extLst>
            </c:dLbl>
            <c:dLbl>
              <c:idx val="3"/>
              <c:layout>
                <c:manualLayout>
                  <c:x val="-5.7366710212276382E-3"/>
                  <c:y val="2.42631160640269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07-4E8D-8D28-9F5F0B639EFB}"/>
                </c:ext>
              </c:extLst>
            </c:dLbl>
            <c:dLbl>
              <c:idx val="4"/>
              <c:layout>
                <c:manualLayout>
                  <c:x val="3.5076083500300732E-2"/>
                  <c:y val="-0.159958936186577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07-4E8D-8D28-9F5F0B639EFB}"/>
                </c:ext>
              </c:extLst>
            </c:dLbl>
            <c:dLbl>
              <c:idx val="5"/>
              <c:layout>
                <c:manualLayout>
                  <c:x val="-2.9499356393350929E-2"/>
                  <c:y val="-4.31127310640698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07-4E8D-8D28-9F5F0B639EFB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Plan1!$A$2:$A$6</c:f>
              <c:strCache>
                <c:ptCount val="5"/>
                <c:pt idx="0">
                  <c:v>Associados</c:v>
                </c:pt>
                <c:pt idx="1">
                  <c:v>Doações e Eventos</c:v>
                </c:pt>
                <c:pt idx="2">
                  <c:v>Receitas diversas</c:v>
                </c:pt>
                <c:pt idx="3">
                  <c:v>Receita Financeira</c:v>
                </c:pt>
                <c:pt idx="4">
                  <c:v>Vendas Oficinas</c:v>
                </c:pt>
              </c:strCache>
            </c:strRef>
          </c:cat>
          <c:val>
            <c:numRef>
              <c:f>Plan1!$B$2:$B$6</c:f>
              <c:numCache>
                <c:formatCode>_-"R$"* #,##0.00_-;\-"R$"* #,##0.00_-;_-"R$"* "-"??_-;_-@_-</c:formatCode>
                <c:ptCount val="5"/>
                <c:pt idx="0">
                  <c:v>32944.69</c:v>
                </c:pt>
                <c:pt idx="1">
                  <c:v>20470.41</c:v>
                </c:pt>
                <c:pt idx="2">
                  <c:v>70892.460000000006</c:v>
                </c:pt>
                <c:pt idx="3">
                  <c:v>11216.92</c:v>
                </c:pt>
                <c:pt idx="4">
                  <c:v>122781.02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607-4E8D-8D28-9F5F0B639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3334485823414257E-2"/>
          <c:y val="0.73216458854999023"/>
          <c:w val="0.48042027897283446"/>
          <c:h val="0.25426854281148248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5697797676988"/>
          <c:y val="4.7455197285771668E-2"/>
          <c:w val="0.7612975668444667"/>
          <c:h val="0.6911046208540931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</c:v>
                </c:pt>
              </c:strCache>
            </c:strRef>
          </c:tx>
          <c:spPr>
            <a:solidFill>
              <a:srgbClr val="00B050"/>
            </a:solidFill>
          </c:spPr>
          <c:explosion val="41"/>
          <c:dPt>
            <c:idx val="0"/>
            <c:bubble3D val="0"/>
            <c:explosion val="16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087-4588-BE40-E5F9B6AB108E}"/>
              </c:ext>
            </c:extLst>
          </c:dPt>
          <c:dPt>
            <c:idx val="1"/>
            <c:bubble3D val="0"/>
            <c:explosion val="22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087-4588-BE40-E5F9B6AB108E}"/>
              </c:ext>
            </c:extLst>
          </c:dPt>
          <c:dPt>
            <c:idx val="2"/>
            <c:bubble3D val="0"/>
            <c:explosion val="2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B087-4588-BE40-E5F9B6AB108E}"/>
              </c:ext>
            </c:extLst>
          </c:dPt>
          <c:dPt>
            <c:idx val="3"/>
            <c:bubble3D val="0"/>
            <c:explosion val="17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B087-4588-BE40-E5F9B6AB108E}"/>
              </c:ext>
            </c:extLst>
          </c:dPt>
          <c:dPt>
            <c:idx val="4"/>
            <c:bubble3D val="0"/>
            <c:explosion val="12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B087-4588-BE40-E5F9B6AB108E}"/>
              </c:ext>
            </c:extLst>
          </c:dPt>
          <c:dLbls>
            <c:dLbl>
              <c:idx val="0"/>
              <c:layout>
                <c:manualLayout>
                  <c:x val="-7.6610720532609325E-2"/>
                  <c:y val="3.9266149914966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87-4588-BE40-E5F9B6AB108E}"/>
                </c:ext>
              </c:extLst>
            </c:dLbl>
            <c:dLbl>
              <c:idx val="1"/>
              <c:layout>
                <c:manualLayout>
                  <c:x val="-3.9707994976662456E-2"/>
                  <c:y val="-1.5605958312324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87-4588-BE40-E5F9B6AB108E}"/>
                </c:ext>
              </c:extLst>
            </c:dLbl>
            <c:dLbl>
              <c:idx val="2"/>
              <c:layout>
                <c:manualLayout>
                  <c:x val="-4.809638481626597E-2"/>
                  <c:y val="-2.49057796996914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87-4588-BE40-E5F9B6AB108E}"/>
                </c:ext>
              </c:extLst>
            </c:dLbl>
            <c:dLbl>
              <c:idx val="3"/>
              <c:layout>
                <c:manualLayout>
                  <c:x val="-4.6337134099386015E-2"/>
                  <c:y val="-7.9074333621050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87-4588-BE40-E5F9B6AB108E}"/>
                </c:ext>
              </c:extLst>
            </c:dLbl>
            <c:dLbl>
              <c:idx val="4"/>
              <c:layout>
                <c:manualLayout>
                  <c:x val="-2.0476736939416873E-2"/>
                  <c:y val="-1.836227598642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87-4588-BE40-E5F9B6AB108E}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 rot="0" vert="horz"/>
              <a:lstStyle/>
              <a:p>
                <a:pPr>
                  <a:defRPr lang="pt-BR" sz="105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Serviços Terceiros</c:v>
                </c:pt>
                <c:pt idx="1">
                  <c:v>Manutenção e Conservação</c:v>
                </c:pt>
                <c:pt idx="2">
                  <c:v>Gratuidades</c:v>
                </c:pt>
                <c:pt idx="3">
                  <c:v>Outras Depesas</c:v>
                </c:pt>
              </c:strCache>
            </c:strRef>
          </c:cat>
          <c:val>
            <c:numRef>
              <c:f>Plan1!$B$2:$B$5</c:f>
              <c:numCache>
                <c:formatCode>_-"R$"* #,##0.00_-;\-"R$"* #,##0.00_-;_-"R$"* "-"??_-;_-@_-</c:formatCode>
                <c:ptCount val="4"/>
                <c:pt idx="0">
                  <c:v>33921.9</c:v>
                </c:pt>
                <c:pt idx="1">
                  <c:v>83812.89</c:v>
                </c:pt>
                <c:pt idx="2">
                  <c:v>29088</c:v>
                </c:pt>
                <c:pt idx="3">
                  <c:v>59752.03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87-4588-BE40-E5F9B6AB1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5565662061940667E-2"/>
          <c:y val="0.71028988232076784"/>
          <c:w val="0.49018608753937426"/>
          <c:h val="0.27614324904070486"/>
        </c:manualLayout>
      </c:layout>
      <c:overlay val="0"/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RECEITAS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0.30517</cdr:x>
      <cdr:y>0.01538</cdr:y>
    </cdr:from>
    <cdr:to>
      <cdr:x>0.82369</cdr:x>
      <cdr:y>0.07336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296640" y="72008"/>
          <a:ext cx="2203175" cy="271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DESPESAS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RECEITAS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DESPESAS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RECEITAS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DESPESAS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0.24138</cdr:x>
      <cdr:y>0.01538</cdr:y>
    </cdr:from>
    <cdr:to>
      <cdr:x>0.7599</cdr:x>
      <cdr:y>0.07336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008112" y="72008"/>
          <a:ext cx="2165580" cy="271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RECEITAS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0.22222</cdr:x>
      <cdr:y>0.01408</cdr:y>
    </cdr:from>
    <cdr:to>
      <cdr:x>0.74074</cdr:x>
      <cdr:y>0.07206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64096" y="72008"/>
          <a:ext cx="2016224" cy="2963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3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600" b="1" dirty="0" smtClean="0">
              <a:latin typeface="Bookman Old Style" panose="02050604050505020204" pitchFamily="18" charset="0"/>
            </a:rPr>
            <a:t>DESPESAS</a:t>
          </a:r>
          <a:endParaRPr lang="pt-BR" sz="1600" b="1" dirty="0">
            <a:latin typeface="Bookman Old Style" panose="0205060405050502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64FE-C321-4D78-808F-8FD72AA777AD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B4BA-D69F-4BE2-A380-8FE76C24E5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42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B4BA-D69F-4BE2-A380-8FE76C24E50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954A15-16F6-4C99-8823-F90AE8A3C07A}" type="datetimeFigureOut">
              <a:rPr lang="pt-BR" smtClean="0"/>
              <a:pPr/>
              <a:t>28/04/2023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9A897C-8DA7-4296-9105-D8CB77CBACB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/>
          </p:cNvSpPr>
          <p:nvPr/>
        </p:nvSpPr>
        <p:spPr>
          <a:xfrm>
            <a:off x="612549" y="2636912"/>
            <a:ext cx="7848872" cy="24314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PRESTAÇÃO</a:t>
            </a:r>
          </a:p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DE CONTAS</a:t>
            </a:r>
          </a:p>
          <a:p>
            <a:pPr algn="ctr"/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2022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5511" y="620688"/>
            <a:ext cx="784887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APAE IÚNA</a:t>
            </a:r>
            <a:endParaRPr lang="pt-BR" sz="6000" b="1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m 5" descr="logo n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265" y="6360495"/>
            <a:ext cx="755576" cy="476672"/>
          </a:xfrm>
          <a:prstGeom prst="rect">
            <a:avLst/>
          </a:prstGeom>
          <a:solidFill>
            <a:srgbClr val="FADA7A">
              <a:lumMod val="75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232477"/>
              </p:ext>
            </p:extLst>
          </p:nvPr>
        </p:nvGraphicFramePr>
        <p:xfrm>
          <a:off x="323528" y="980728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logo 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265" y="6360495"/>
            <a:ext cx="755576" cy="476672"/>
          </a:xfrm>
          <a:prstGeom prst="rect">
            <a:avLst/>
          </a:prstGeom>
          <a:solidFill>
            <a:srgbClr val="FADA7A">
              <a:lumMod val="75000"/>
            </a:srgbClr>
          </a:solidFill>
        </p:spPr>
      </p:pic>
      <p:sp>
        <p:nvSpPr>
          <p:cNvPr id="2" name="CaixaDeTexto 1"/>
          <p:cNvSpPr txBox="1"/>
          <p:nvPr/>
        </p:nvSpPr>
        <p:spPr>
          <a:xfrm>
            <a:off x="2339752" y="116632"/>
            <a:ext cx="41399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SAÚDE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052859"/>
              </p:ext>
            </p:extLst>
          </p:nvPr>
        </p:nvGraphicFramePr>
        <p:xfrm>
          <a:off x="4643512" y="980728"/>
          <a:ext cx="4248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796730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R$ 389.550,13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8024" y="5805264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R$ 358.032,92 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0003"/>
              </p:ext>
            </p:extLst>
          </p:nvPr>
        </p:nvGraphicFramePr>
        <p:xfrm>
          <a:off x="323528" y="980728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logo 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265" y="6360495"/>
            <a:ext cx="755576" cy="476672"/>
          </a:xfrm>
          <a:prstGeom prst="rect">
            <a:avLst/>
          </a:prstGeom>
          <a:solidFill>
            <a:srgbClr val="FADA7A">
              <a:lumMod val="75000"/>
            </a:srgbClr>
          </a:solidFill>
        </p:spPr>
      </p:pic>
      <p:sp>
        <p:nvSpPr>
          <p:cNvPr id="2" name="CaixaDeTexto 1"/>
          <p:cNvSpPr txBox="1"/>
          <p:nvPr/>
        </p:nvSpPr>
        <p:spPr>
          <a:xfrm>
            <a:off x="2339752" y="116632"/>
            <a:ext cx="41399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EDUCAÇÃO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329347"/>
              </p:ext>
            </p:extLst>
          </p:nvPr>
        </p:nvGraphicFramePr>
        <p:xfrm>
          <a:off x="4643512" y="980728"/>
          <a:ext cx="4248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805264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R$ 1.027.064,25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78781" y="5805040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R$ 818.736,49 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590160"/>
              </p:ext>
            </p:extLst>
          </p:nvPr>
        </p:nvGraphicFramePr>
        <p:xfrm>
          <a:off x="323528" y="980728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logo 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265" y="6360495"/>
            <a:ext cx="755576" cy="476672"/>
          </a:xfrm>
          <a:prstGeom prst="rect">
            <a:avLst/>
          </a:prstGeom>
          <a:solidFill>
            <a:srgbClr val="FADA7A">
              <a:lumMod val="75000"/>
            </a:srgbClr>
          </a:solidFill>
        </p:spPr>
      </p:pic>
      <p:sp>
        <p:nvSpPr>
          <p:cNvPr id="2" name="CaixaDeTexto 1"/>
          <p:cNvSpPr txBox="1"/>
          <p:nvPr/>
        </p:nvSpPr>
        <p:spPr>
          <a:xfrm>
            <a:off x="2339752" y="116632"/>
            <a:ext cx="41399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ASSIST. SOCIAL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868747"/>
              </p:ext>
            </p:extLst>
          </p:nvPr>
        </p:nvGraphicFramePr>
        <p:xfrm>
          <a:off x="4643512" y="980728"/>
          <a:ext cx="4248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805264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R$ 366.443,18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95541" y="5805040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R$ 324.922,60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260697"/>
              </p:ext>
            </p:extLst>
          </p:nvPr>
        </p:nvGraphicFramePr>
        <p:xfrm>
          <a:off x="467544" y="948413"/>
          <a:ext cx="4176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m 6" descr="logo 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265" y="6360495"/>
            <a:ext cx="755576" cy="476672"/>
          </a:xfrm>
          <a:prstGeom prst="rect">
            <a:avLst/>
          </a:prstGeom>
          <a:solidFill>
            <a:srgbClr val="FADA7A">
              <a:lumMod val="75000"/>
            </a:srgbClr>
          </a:solidFill>
        </p:spPr>
      </p:pic>
      <p:sp>
        <p:nvSpPr>
          <p:cNvPr id="2" name="CaixaDeTexto 1"/>
          <p:cNvSpPr txBox="1"/>
          <p:nvPr/>
        </p:nvSpPr>
        <p:spPr>
          <a:xfrm>
            <a:off x="2339752" y="116632"/>
            <a:ext cx="413996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2">
                    <a:lumMod val="10000"/>
                  </a:schemeClr>
                </a:solidFill>
              </a:rPr>
              <a:t>MEIO</a:t>
            </a:r>
            <a:endParaRPr lang="pt-BR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104868"/>
              </p:ext>
            </p:extLst>
          </p:nvPr>
        </p:nvGraphicFramePr>
        <p:xfrm>
          <a:off x="4643512" y="980728"/>
          <a:ext cx="4248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5805264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R$ 258.305,50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95541" y="5805264"/>
            <a:ext cx="3168352" cy="369332"/>
          </a:xfrm>
          <a:prstGeom prst="rect">
            <a:avLst/>
          </a:prstGeom>
          <a:solidFill>
            <a:srgbClr val="DE8E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R$ 206.574,82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797214"/>
              </p:ext>
            </p:extLst>
          </p:nvPr>
        </p:nvGraphicFramePr>
        <p:xfrm>
          <a:off x="899592" y="1988840"/>
          <a:ext cx="7344816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RECEITAS</a:t>
                      </a:r>
                      <a:endParaRPr lang="pt-B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DESPESAS</a:t>
                      </a:r>
                      <a:endParaRPr lang="pt-B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RESULTADO</a:t>
                      </a:r>
                      <a:endParaRPr lang="pt-BR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SAÚDE</a:t>
                      </a:r>
                      <a:endPara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389.550,13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358.032,92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= 31.517,21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EDUCAÇÃO</a:t>
                      </a:r>
                      <a:endPara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1.027.064,25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818.736,49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  <a:r>
                        <a:rPr lang="pt-BR" b="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208.327,76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ASSIST. SOCIAL</a:t>
                      </a:r>
                      <a:endPara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366.443,18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324.922,60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41.520,58</a:t>
                      </a:r>
                      <a:endParaRPr lang="pt-BR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MEIO</a:t>
                      </a:r>
                      <a:endParaRPr lang="pt-BR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258.305,50</a:t>
                      </a:r>
                      <a:endParaRPr lang="pt-BR" b="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206.574,82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 51.730,68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l"/>
                      <a:r>
                        <a:rPr lang="pt-BR" sz="2100" b="1" dirty="0" smtClean="0"/>
                        <a:t>TOTAL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100" b="1" dirty="0" smtClean="0"/>
                        <a:t>2.041.363,06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100" b="1" dirty="0" smtClean="0"/>
                        <a:t>1.708.266,83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= 333.096,23</a:t>
                      </a:r>
                      <a:endParaRPr lang="pt-BR" sz="24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53031"/>
              </p:ext>
            </p:extLst>
          </p:nvPr>
        </p:nvGraphicFramePr>
        <p:xfrm>
          <a:off x="1115616" y="1412776"/>
          <a:ext cx="6965245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5245">
                  <a:extLst>
                    <a:ext uri="{9D8B030D-6E8A-4147-A177-3AD203B41FA5}">
                      <a16:colId xmlns:a16="http://schemas.microsoft.com/office/drawing/2014/main" val="143713946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SALDO DE CAIXA INICIAL: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R$ 230.263,27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732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SALDO DE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CAIXA EM 31/12/2022: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R$ 596.026,73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20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6779096" cy="1152128"/>
          </a:xfr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b="1" dirty="0" smtClean="0">
                <a:solidFill>
                  <a:schemeClr val="tx1"/>
                </a:solidFill>
              </a:rPr>
              <a:t>Obrigado!!</a:t>
            </a:r>
            <a:endParaRPr lang="pt-BR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4984"/>
            <a:ext cx="381642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Samara.DINAMICA\Desktop\PRESIDENCIA APAE 2020 2022\apae-logo-30E7C409C6-seeklogo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3457</TotalTime>
  <Words>135</Words>
  <Application>Microsoft Office PowerPoint</Application>
  <PresentationFormat>Apresentação na tela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Arial Narrow</vt:lpstr>
      <vt:lpstr>Arial Rounded MT Bold</vt:lpstr>
      <vt:lpstr>Bookman Old Style</vt:lpstr>
      <vt:lpstr>Brush Script MT</vt:lpstr>
      <vt:lpstr>Calibri</vt:lpstr>
      <vt:lpstr>Cambria Math</vt:lpstr>
      <vt:lpstr>Rage Italic</vt:lpstr>
      <vt:lpstr>Times New Roman</vt:lpstr>
      <vt:lpstr>Pino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RECEITAS JANEIRO/2015 À ABRIL/2015</dc:title>
  <dc:creator>dinamica</dc:creator>
  <cp:lastModifiedBy>APAE</cp:lastModifiedBy>
  <cp:revision>605</cp:revision>
  <dcterms:created xsi:type="dcterms:W3CDTF">2015-08-03T12:38:52Z</dcterms:created>
  <dcterms:modified xsi:type="dcterms:W3CDTF">2023-04-28T14:53:51Z</dcterms:modified>
</cp:coreProperties>
</file>